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ags/tag2.xml" ContentType="application/vnd.openxmlformats-officedocument.presentationml.tags+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 id="2147483688" r:id="rId5"/>
    <p:sldMasterId id="2147483690" r:id="rId6"/>
  </p:sldMasterIdLst>
  <p:notesMasterIdLst>
    <p:notesMasterId r:id="rId17"/>
  </p:notesMasterIdLst>
  <p:sldIdLst>
    <p:sldId id="2147375974" r:id="rId7"/>
    <p:sldId id="2147375972" r:id="rId8"/>
    <p:sldId id="2147376048" r:id="rId9"/>
    <p:sldId id="2147376005" r:id="rId10"/>
    <p:sldId id="2147376000" r:id="rId11"/>
    <p:sldId id="2147376001" r:id="rId12"/>
    <p:sldId id="2147376045" r:id="rId13"/>
    <p:sldId id="2147376009" r:id="rId14"/>
    <p:sldId id="2147376008" r:id="rId15"/>
    <p:sldId id="2147376004" r:id="rId16"/>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計画作成にあたる留意事項" id="{5A9D53E3-28DA-4E99-A6E3-77BC7E109AC3}">
          <p14:sldIdLst>
            <p14:sldId id="2147375974"/>
          </p14:sldIdLst>
        </p14:section>
        <p14:section name="様式2別紙_物流DX推進実証計画" id="{0382665E-224C-4689-B65D-A44192D7601B}">
          <p14:sldIdLst>
            <p14:sldId id="2147375972"/>
            <p14:sldId id="2147376048"/>
            <p14:sldId id="2147376005"/>
            <p14:sldId id="2147376000"/>
            <p14:sldId id="2147376001"/>
          </p14:sldIdLst>
        </p14:section>
        <p14:section name="記入例" id="{EFA34D5C-A88F-4942-8D01-6EC0472A8740}">
          <p14:sldIdLst>
            <p14:sldId id="2147376045"/>
            <p14:sldId id="2147376009"/>
            <p14:sldId id="2147376008"/>
            <p14:sldId id="214737600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6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64" autoAdjust="0"/>
    <p:restoredTop sz="96652" autoAdjust="0"/>
  </p:normalViewPr>
  <p:slideViewPr>
    <p:cSldViewPr snapToGrid="0">
      <p:cViewPr varScale="1">
        <p:scale>
          <a:sx n="117" d="100"/>
          <a:sy n="117" d="100"/>
        </p:scale>
        <p:origin x="17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tsuya Shimada" userId="f1ec23f1-e66b-442b-9646-cb603fa10ff0" providerId="ADAL" clId="{E945A7FD-4FA6-44C6-BC31-9BFE0AB9B440}"/>
    <pc:docChg chg="mod modNotesMaster">
      <pc:chgData name="Tetsuya Shimada" userId="f1ec23f1-e66b-442b-9646-cb603fa10ff0" providerId="ADAL" clId="{E945A7FD-4FA6-44C6-BC31-9BFE0AB9B440}" dt="2025-05-08T06:13:21.541" v="1"/>
      <pc:docMkLst>
        <pc:docMk/>
      </pc:docMkLst>
    </pc:docChg>
  </pc:docChgLst>
  <pc:docChgLst>
    <pc:chgData name="Mirena Kimura" userId="9ee57a6e-110f-4b26-b59d-a2e561c2ccfa" providerId="ADAL" clId="{0F4241ED-3B36-4CDD-B2D3-863C074F471D}"/>
    <pc:docChg chg="custSel modSld">
      <pc:chgData name="Mirena Kimura" userId="9ee57a6e-110f-4b26-b59d-a2e561c2ccfa" providerId="ADAL" clId="{0F4241ED-3B36-4CDD-B2D3-863C074F471D}" dt="2025-05-30T01:14:27.285" v="234" actId="20577"/>
      <pc:docMkLst>
        <pc:docMk/>
      </pc:docMkLst>
      <pc:sldChg chg="modSp mod">
        <pc:chgData name="Mirena Kimura" userId="9ee57a6e-110f-4b26-b59d-a2e561c2ccfa" providerId="ADAL" clId="{0F4241ED-3B36-4CDD-B2D3-863C074F471D}" dt="2025-05-15T04:24:22.400" v="1" actId="14100"/>
        <pc:sldMkLst>
          <pc:docMk/>
          <pc:sldMk cId="2226691607" sldId="2147376000"/>
        </pc:sldMkLst>
        <pc:graphicFrameChg chg="modGraphic">
          <ac:chgData name="Mirena Kimura" userId="9ee57a6e-110f-4b26-b59d-a2e561c2ccfa" providerId="ADAL" clId="{0F4241ED-3B36-4CDD-B2D3-863C074F471D}" dt="2025-05-15T04:24:22.400" v="1" actId="14100"/>
          <ac:graphicFrameMkLst>
            <pc:docMk/>
            <pc:sldMk cId="2226691607" sldId="2147376000"/>
            <ac:graphicFrameMk id="6" creationId="{89CFE69C-0CC0-7FBA-10B0-1BCDD8BD4521}"/>
          </ac:graphicFrameMkLst>
        </pc:graphicFrameChg>
      </pc:sldChg>
      <pc:sldChg chg="modSp mod">
        <pc:chgData name="Mirena Kimura" userId="9ee57a6e-110f-4b26-b59d-a2e561c2ccfa" providerId="ADAL" clId="{0F4241ED-3B36-4CDD-B2D3-863C074F471D}" dt="2025-05-30T01:14:17.780" v="228" actId="20577"/>
        <pc:sldMkLst>
          <pc:docMk/>
          <pc:sldMk cId="2414946702" sldId="2147376005"/>
        </pc:sldMkLst>
        <pc:graphicFrameChg chg="modGraphic">
          <ac:chgData name="Mirena Kimura" userId="9ee57a6e-110f-4b26-b59d-a2e561c2ccfa" providerId="ADAL" clId="{0F4241ED-3B36-4CDD-B2D3-863C074F471D}" dt="2025-05-30T01:14:17.780" v="228" actId="20577"/>
          <ac:graphicFrameMkLst>
            <pc:docMk/>
            <pc:sldMk cId="2414946702" sldId="2147376005"/>
            <ac:graphicFrameMk id="4" creationId="{A5099D36-2EE3-457D-8810-ED6516EAC1B9}"/>
          </ac:graphicFrameMkLst>
        </pc:graphicFrameChg>
      </pc:sldChg>
      <pc:sldChg chg="delSp modSp mod">
        <pc:chgData name="Mirena Kimura" userId="9ee57a6e-110f-4b26-b59d-a2e561c2ccfa" providerId="ADAL" clId="{0F4241ED-3B36-4CDD-B2D3-863C074F471D}" dt="2025-05-15T04:26:06.902" v="170" actId="1037"/>
        <pc:sldMkLst>
          <pc:docMk/>
          <pc:sldMk cId="4075980099" sldId="2147376008"/>
        </pc:sldMkLst>
        <pc:spChg chg="mod">
          <ac:chgData name="Mirena Kimura" userId="9ee57a6e-110f-4b26-b59d-a2e561c2ccfa" providerId="ADAL" clId="{0F4241ED-3B36-4CDD-B2D3-863C074F471D}" dt="2025-05-15T04:25:07.882" v="75" actId="1038"/>
          <ac:spMkLst>
            <pc:docMk/>
            <pc:sldMk cId="4075980099" sldId="2147376008"/>
            <ac:spMk id="7" creationId="{91AB2C75-B618-8911-F7C9-4AC6FE54BBDC}"/>
          </ac:spMkLst>
        </pc:spChg>
        <pc:spChg chg="mod">
          <ac:chgData name="Mirena Kimura" userId="9ee57a6e-110f-4b26-b59d-a2e561c2ccfa" providerId="ADAL" clId="{0F4241ED-3B36-4CDD-B2D3-863C074F471D}" dt="2025-05-15T04:26:06.902" v="170" actId="1037"/>
          <ac:spMkLst>
            <pc:docMk/>
            <pc:sldMk cId="4075980099" sldId="2147376008"/>
            <ac:spMk id="9" creationId="{82DC96C8-5F28-C747-90BE-8F1254292310}"/>
          </ac:spMkLst>
        </pc:spChg>
        <pc:spChg chg="mod">
          <ac:chgData name="Mirena Kimura" userId="9ee57a6e-110f-4b26-b59d-a2e561c2ccfa" providerId="ADAL" clId="{0F4241ED-3B36-4CDD-B2D3-863C074F471D}" dt="2025-05-15T04:26:01.791" v="148" actId="14100"/>
          <ac:spMkLst>
            <pc:docMk/>
            <pc:sldMk cId="4075980099" sldId="2147376008"/>
            <ac:spMk id="10" creationId="{A20331C6-2D13-F721-A7C2-405045314EBD}"/>
          </ac:spMkLst>
        </pc:spChg>
        <pc:spChg chg="mod">
          <ac:chgData name="Mirena Kimura" userId="9ee57a6e-110f-4b26-b59d-a2e561c2ccfa" providerId="ADAL" clId="{0F4241ED-3B36-4CDD-B2D3-863C074F471D}" dt="2025-05-15T04:25:07.882" v="75" actId="1038"/>
          <ac:spMkLst>
            <pc:docMk/>
            <pc:sldMk cId="4075980099" sldId="2147376008"/>
            <ac:spMk id="15" creationId="{4F19C3CC-7C12-B260-8A60-B61B189D80FC}"/>
          </ac:spMkLst>
        </pc:spChg>
        <pc:spChg chg="mod">
          <ac:chgData name="Mirena Kimura" userId="9ee57a6e-110f-4b26-b59d-a2e561c2ccfa" providerId="ADAL" clId="{0F4241ED-3B36-4CDD-B2D3-863C074F471D}" dt="2025-05-15T04:25:07.882" v="75" actId="1038"/>
          <ac:spMkLst>
            <pc:docMk/>
            <pc:sldMk cId="4075980099" sldId="2147376008"/>
            <ac:spMk id="16" creationId="{B84D7E0E-4206-83E0-39D2-1817658E23A2}"/>
          </ac:spMkLst>
        </pc:spChg>
        <pc:spChg chg="mod">
          <ac:chgData name="Mirena Kimura" userId="9ee57a6e-110f-4b26-b59d-a2e561c2ccfa" providerId="ADAL" clId="{0F4241ED-3B36-4CDD-B2D3-863C074F471D}" dt="2025-05-15T04:25:45.965" v="123" actId="14100"/>
          <ac:spMkLst>
            <pc:docMk/>
            <pc:sldMk cId="4075980099" sldId="2147376008"/>
            <ac:spMk id="17" creationId="{791C4175-9352-CCF8-38CB-1B1839CE915F}"/>
          </ac:spMkLst>
        </pc:spChg>
        <pc:spChg chg="mod">
          <ac:chgData name="Mirena Kimura" userId="9ee57a6e-110f-4b26-b59d-a2e561c2ccfa" providerId="ADAL" clId="{0F4241ED-3B36-4CDD-B2D3-863C074F471D}" dt="2025-05-15T04:25:45.965" v="123" actId="14100"/>
          <ac:spMkLst>
            <pc:docMk/>
            <pc:sldMk cId="4075980099" sldId="2147376008"/>
            <ac:spMk id="18" creationId="{E8160524-1A37-359B-19D7-6ECECCECDB81}"/>
          </ac:spMkLst>
        </pc:spChg>
        <pc:graphicFrameChg chg="modGraphic">
          <ac:chgData name="Mirena Kimura" userId="9ee57a6e-110f-4b26-b59d-a2e561c2ccfa" providerId="ADAL" clId="{0F4241ED-3B36-4CDD-B2D3-863C074F471D}" dt="2025-05-15T04:24:52.801" v="10" actId="14100"/>
          <ac:graphicFrameMkLst>
            <pc:docMk/>
            <pc:sldMk cId="4075980099" sldId="2147376008"/>
            <ac:graphicFrameMk id="6" creationId="{D92C1E95-25A5-348C-CF31-5F69A30FA4DF}"/>
          </ac:graphicFrameMkLst>
        </pc:graphicFrameChg>
      </pc:sldChg>
      <pc:sldChg chg="modSp mod">
        <pc:chgData name="Mirena Kimura" userId="9ee57a6e-110f-4b26-b59d-a2e561c2ccfa" providerId="ADAL" clId="{0F4241ED-3B36-4CDD-B2D3-863C074F471D}" dt="2025-05-30T01:14:27.285" v="234" actId="20577"/>
        <pc:sldMkLst>
          <pc:docMk/>
          <pc:sldMk cId="522616096" sldId="2147376009"/>
        </pc:sldMkLst>
        <pc:graphicFrameChg chg="modGraphic">
          <ac:chgData name="Mirena Kimura" userId="9ee57a6e-110f-4b26-b59d-a2e561c2ccfa" providerId="ADAL" clId="{0F4241ED-3B36-4CDD-B2D3-863C074F471D}" dt="2025-05-30T01:14:27.285" v="234" actId="20577"/>
          <ac:graphicFrameMkLst>
            <pc:docMk/>
            <pc:sldMk cId="522616096" sldId="2147376009"/>
            <ac:graphicFrameMk id="5" creationId="{6C4C8D8B-5379-B333-C540-4ABABC81B7D2}"/>
          </ac:graphicFrameMkLst>
        </pc:graphicFrameChg>
        <pc:graphicFrameChg chg="modGraphic">
          <ac:chgData name="Mirena Kimura" userId="9ee57a6e-110f-4b26-b59d-a2e561c2ccfa" providerId="ADAL" clId="{0F4241ED-3B36-4CDD-B2D3-863C074F471D}" dt="2025-05-15T04:36:07.850" v="178" actId="20577"/>
          <ac:graphicFrameMkLst>
            <pc:docMk/>
            <pc:sldMk cId="522616096" sldId="2147376009"/>
            <ac:graphicFrameMk id="12" creationId="{08DCD71F-4A29-DAAE-7494-3330B05363A8}"/>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5F975B02-0320-41FD-9F0A-093E19087DD2}" type="datetimeFigureOut">
              <a:rPr kumimoji="1" lang="ja-JP" altLang="en-US" smtClean="0"/>
              <a:t>2025/5/30</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11C8388F-B6A1-4D00-8188-8EF894430160}" type="slidenum">
              <a:rPr kumimoji="1" lang="ja-JP" altLang="en-US" smtClean="0"/>
              <a:t>‹#›</a:t>
            </a:fld>
            <a:endParaRPr kumimoji="1" lang="ja-JP" altLang="en-US"/>
          </a:p>
        </p:txBody>
      </p:sp>
    </p:spTree>
    <p:extLst>
      <p:ext uri="{BB962C8B-B14F-4D97-AF65-F5344CB8AC3E}">
        <p14:creationId xmlns:p14="http://schemas.microsoft.com/office/powerpoint/2010/main" val="22381414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3</a:t>
            </a:fld>
            <a:endParaRPr kumimoji="1" lang="ja-JP" altLang="en-US"/>
          </a:p>
        </p:txBody>
      </p:sp>
    </p:spTree>
    <p:extLst>
      <p:ext uri="{BB962C8B-B14F-4D97-AF65-F5344CB8AC3E}">
        <p14:creationId xmlns:p14="http://schemas.microsoft.com/office/powerpoint/2010/main" val="1651824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8E5184A-5F3D-41FA-88B1-EE12723C0EBC}" type="slidenum">
              <a:rPr kumimoji="1" lang="ja-JP" altLang="en-US" sz="12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652034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マスタ">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4263B43-0D49-4F0E-8991-8C308A3769B7}"/>
              </a:ext>
            </a:extLst>
          </p:cNvPr>
          <p:cNvSpPr txBox="1"/>
          <p:nvPr userDrawn="1"/>
        </p:nvSpPr>
        <p:spPr>
          <a:xfrm>
            <a:off x="76200" y="83622"/>
            <a:ext cx="8953500" cy="338554"/>
          </a:xfrm>
          <a:prstGeom prst="rect">
            <a:avLst/>
          </a:prstGeom>
          <a:noFill/>
        </p:spPr>
        <p:txBody>
          <a:bodyPr wrap="square" lIns="91440" tIns="45720" rIns="91440" bIns="45720" rtlCol="0" anchor="t">
            <a:spAutoFit/>
          </a:bodyPr>
          <a:lstStyle/>
          <a:p>
            <a:pPr defTabSz="914377">
              <a:defRPr/>
            </a:pPr>
            <a:r>
              <a:rPr lang="ja-JP" altLang="en-US" sz="1600" b="1">
                <a:solidFill>
                  <a:prstClr val="black"/>
                </a:solidFill>
                <a:latin typeface="游ゴシック"/>
                <a:ea typeface="游ゴシック"/>
              </a:rPr>
              <a:t>（様式</a:t>
            </a:r>
            <a:r>
              <a:rPr lang="en-US" altLang="ja-JP" sz="1600" b="1">
                <a:solidFill>
                  <a:prstClr val="black"/>
                </a:solidFill>
                <a:latin typeface="游ゴシック"/>
                <a:ea typeface="游ゴシック"/>
              </a:rPr>
              <a:t>2</a:t>
            </a:r>
            <a:r>
              <a:rPr lang="ja-JP" altLang="en-US" sz="1600" b="1">
                <a:solidFill>
                  <a:prstClr val="black"/>
                </a:solidFill>
                <a:latin typeface="游ゴシック"/>
                <a:ea typeface="游ゴシック"/>
              </a:rPr>
              <a:t>別紙）物流</a:t>
            </a:r>
            <a:r>
              <a:rPr lang="en-US" altLang="ja-JP" sz="1600" b="1">
                <a:solidFill>
                  <a:prstClr val="black"/>
                </a:solidFill>
                <a:latin typeface="游ゴシック"/>
                <a:ea typeface="游ゴシック"/>
              </a:rPr>
              <a:t>DX</a:t>
            </a:r>
            <a:r>
              <a:rPr lang="ja-JP" altLang="en-US" sz="1600" b="1">
                <a:solidFill>
                  <a:prstClr val="black"/>
                </a:solidFill>
                <a:latin typeface="游ゴシック"/>
                <a:ea typeface="游ゴシック"/>
              </a:rPr>
              <a:t>推進実証計画</a:t>
            </a:r>
            <a:endParaRPr lang="en-US" altLang="ja-JP" sz="1600" b="1">
              <a:solidFill>
                <a:prstClr val="black"/>
              </a:solidFill>
              <a:latin typeface="游ゴシック"/>
              <a:ea typeface="游ゴシック"/>
            </a:endParaRPr>
          </a:p>
        </p:txBody>
      </p:sp>
      <p:cxnSp>
        <p:nvCxnSpPr>
          <p:cNvPr id="6" name="直線コネクタ 5">
            <a:extLst>
              <a:ext uri="{FF2B5EF4-FFF2-40B4-BE49-F238E27FC236}">
                <a16:creationId xmlns:a16="http://schemas.microsoft.com/office/drawing/2014/main" id="{1B7C9A24-47D5-4CC7-A77C-076A1FA982E4}"/>
              </a:ext>
            </a:extLst>
          </p:cNvPr>
          <p:cNvCxnSpPr>
            <a:cxnSpLocks/>
          </p:cNvCxnSpPr>
          <p:nvPr userDrawn="1"/>
        </p:nvCxnSpPr>
        <p:spPr>
          <a:xfrm>
            <a:off x="-598" y="418141"/>
            <a:ext cx="9144598" cy="0"/>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2196637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a:t>
            </a:r>
            <a:r>
              <a:rPr kumimoji="1" lang="en-US" altLang="ja-JP" sz="1600" b="1">
                <a:solidFill>
                  <a:schemeClr val="tx1"/>
                </a:solidFill>
                <a:latin typeface="Meiryo UI" panose="020B0604030504040204" pitchFamily="50" charset="-128"/>
                <a:ea typeface="Meiryo UI" panose="020B0604030504040204" pitchFamily="50" charset="-128"/>
              </a:rPr>
              <a:t>2</a:t>
            </a:r>
            <a:r>
              <a:rPr kumimoji="1" lang="ja-JP" altLang="en-US" sz="1600" b="1">
                <a:solidFill>
                  <a:schemeClr val="tx1"/>
                </a:solidFill>
                <a:latin typeface="Meiryo UI" panose="020B0604030504040204" pitchFamily="50" charset="-128"/>
                <a:ea typeface="Meiryo UI" panose="020B0604030504040204" pitchFamily="50" charset="-128"/>
              </a:rPr>
              <a:t>別紙）物流</a:t>
            </a:r>
            <a:r>
              <a:rPr kumimoji="1" lang="en-US" altLang="ja-JP" sz="1600" b="1">
                <a:solidFill>
                  <a:schemeClr val="tx1"/>
                </a:solidFill>
                <a:latin typeface="Meiryo UI" panose="020B0604030504040204" pitchFamily="50" charset="-128"/>
                <a:ea typeface="Meiryo UI" panose="020B0604030504040204" pitchFamily="50" charset="-128"/>
              </a:rPr>
              <a:t>DX</a:t>
            </a:r>
            <a:r>
              <a:rPr kumimoji="1" lang="ja-JP" altLang="en-US" sz="1600" b="1">
                <a:solidFill>
                  <a:schemeClr val="tx1"/>
                </a:solidFill>
                <a:latin typeface="Meiryo UI" panose="020B0604030504040204" pitchFamily="50" charset="-128"/>
                <a:ea typeface="Meiryo UI" panose="020B0604030504040204" pitchFamily="50" charset="-128"/>
              </a:rPr>
              <a:t>推進実証計画：サマリ</a:t>
            </a:r>
          </a:p>
        </p:txBody>
      </p:sp>
    </p:spTree>
    <p:extLst>
      <p:ext uri="{BB962C8B-B14F-4D97-AF65-F5344CB8AC3E}">
        <p14:creationId xmlns:p14="http://schemas.microsoft.com/office/powerpoint/2010/main" val="33848350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（様式３）個別事業計画：⑤実証実験（実証運行・実証運航）</a:t>
            </a:r>
          </a:p>
        </p:txBody>
      </p:sp>
    </p:spTree>
    <p:extLst>
      <p:ext uri="{BB962C8B-B14F-4D97-AF65-F5344CB8AC3E}">
        <p14:creationId xmlns:p14="http://schemas.microsoft.com/office/powerpoint/2010/main" val="323797892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a:t>
            </a:r>
            <a:r>
              <a:rPr kumimoji="1" lang="en-US" altLang="ja-JP" sz="1600" b="1">
                <a:solidFill>
                  <a:schemeClr val="tx1"/>
                </a:solidFill>
                <a:latin typeface="Meiryo UI" panose="020B0604030504040204" pitchFamily="50" charset="-128"/>
                <a:ea typeface="Meiryo UI" panose="020B0604030504040204" pitchFamily="50" charset="-128"/>
              </a:rPr>
              <a:t>2</a:t>
            </a:r>
            <a:r>
              <a:rPr kumimoji="1" lang="ja-JP" altLang="en-US" sz="1600" b="1">
                <a:solidFill>
                  <a:schemeClr val="tx1"/>
                </a:solidFill>
                <a:latin typeface="Meiryo UI" panose="020B0604030504040204" pitchFamily="50" charset="-128"/>
                <a:ea typeface="Meiryo UI" panose="020B0604030504040204" pitchFamily="50" charset="-128"/>
              </a:rPr>
              <a:t>別紙）物流</a:t>
            </a:r>
            <a:r>
              <a:rPr kumimoji="1" lang="en-US" altLang="ja-JP" sz="1600" b="1">
                <a:solidFill>
                  <a:schemeClr val="tx1"/>
                </a:solidFill>
                <a:latin typeface="Meiryo UI" panose="020B0604030504040204" pitchFamily="50" charset="-128"/>
                <a:ea typeface="Meiryo UI" panose="020B0604030504040204" pitchFamily="50" charset="-128"/>
              </a:rPr>
              <a:t>DX</a:t>
            </a:r>
            <a:r>
              <a:rPr kumimoji="1" lang="ja-JP" altLang="en-US" sz="1600" b="1">
                <a:solidFill>
                  <a:schemeClr val="tx1"/>
                </a:solidFill>
                <a:latin typeface="Meiryo UI" panose="020B0604030504040204" pitchFamily="50" charset="-128"/>
                <a:ea typeface="Meiryo UI" panose="020B0604030504040204" pitchFamily="50" charset="-128"/>
              </a:rPr>
              <a:t>推進実証計画：事業スケジュールと体制</a:t>
            </a:r>
          </a:p>
        </p:txBody>
      </p:sp>
    </p:spTree>
    <p:extLst>
      <p:ext uri="{BB962C8B-B14F-4D97-AF65-F5344CB8AC3E}">
        <p14:creationId xmlns:p14="http://schemas.microsoft.com/office/powerpoint/2010/main" val="26076127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a:t>
            </a:r>
            <a:r>
              <a:rPr kumimoji="1" lang="en-US" altLang="ja-JP" sz="1600" b="1">
                <a:solidFill>
                  <a:schemeClr val="tx1"/>
                </a:solidFill>
                <a:latin typeface="Meiryo UI" panose="020B0604030504040204" pitchFamily="50" charset="-128"/>
                <a:ea typeface="Meiryo UI" panose="020B0604030504040204" pitchFamily="50" charset="-128"/>
              </a:rPr>
              <a:t>2</a:t>
            </a:r>
            <a:r>
              <a:rPr kumimoji="1" lang="ja-JP" altLang="en-US" sz="1600" b="1">
                <a:solidFill>
                  <a:schemeClr val="tx1"/>
                </a:solidFill>
                <a:latin typeface="Meiryo UI" panose="020B0604030504040204" pitchFamily="50" charset="-128"/>
                <a:ea typeface="Meiryo UI" panose="020B0604030504040204" pitchFamily="50" charset="-128"/>
              </a:rPr>
              <a:t>別紙）物流</a:t>
            </a:r>
            <a:r>
              <a:rPr kumimoji="1" lang="en-US" altLang="ja-JP" sz="1600" b="1">
                <a:solidFill>
                  <a:schemeClr val="tx1"/>
                </a:solidFill>
                <a:latin typeface="Meiryo UI" panose="020B0604030504040204" pitchFamily="50" charset="-128"/>
                <a:ea typeface="Meiryo UI" panose="020B0604030504040204" pitchFamily="50" charset="-128"/>
              </a:rPr>
              <a:t>DX</a:t>
            </a:r>
            <a:r>
              <a:rPr kumimoji="1" lang="ja-JP" altLang="en-US" sz="1600" b="1">
                <a:solidFill>
                  <a:schemeClr val="tx1"/>
                </a:solidFill>
                <a:latin typeface="Meiryo UI" panose="020B0604030504040204" pitchFamily="50" charset="-128"/>
                <a:ea typeface="Meiryo UI" panose="020B0604030504040204" pitchFamily="50" charset="-128"/>
              </a:rPr>
              <a:t>推進実証計画：事業スケジュール</a:t>
            </a:r>
          </a:p>
        </p:txBody>
      </p:sp>
    </p:spTree>
    <p:extLst>
      <p:ext uri="{BB962C8B-B14F-4D97-AF65-F5344CB8AC3E}">
        <p14:creationId xmlns:p14="http://schemas.microsoft.com/office/powerpoint/2010/main" val="3783163200"/>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a:t>
            </a:r>
            <a:r>
              <a:rPr kumimoji="1" lang="en-US" altLang="ja-JP" sz="1600" b="1">
                <a:solidFill>
                  <a:schemeClr val="tx1"/>
                </a:solidFill>
                <a:latin typeface="Meiryo UI" panose="020B0604030504040204" pitchFamily="50" charset="-128"/>
                <a:ea typeface="Meiryo UI" panose="020B0604030504040204" pitchFamily="50" charset="-128"/>
              </a:rPr>
              <a:t>2</a:t>
            </a:r>
            <a:r>
              <a:rPr kumimoji="1" lang="ja-JP" altLang="en-US" sz="1600" b="1">
                <a:solidFill>
                  <a:schemeClr val="tx1"/>
                </a:solidFill>
                <a:latin typeface="Meiryo UI" panose="020B0604030504040204" pitchFamily="50" charset="-128"/>
                <a:ea typeface="Meiryo UI" panose="020B0604030504040204" pitchFamily="50" charset="-128"/>
              </a:rPr>
              <a:t>別紙）物流</a:t>
            </a:r>
            <a:r>
              <a:rPr kumimoji="1" lang="en-US" altLang="ja-JP" sz="1600" b="1">
                <a:solidFill>
                  <a:schemeClr val="tx1"/>
                </a:solidFill>
                <a:latin typeface="Meiryo UI" panose="020B0604030504040204" pitchFamily="50" charset="-128"/>
                <a:ea typeface="Meiryo UI" panose="020B0604030504040204" pitchFamily="50" charset="-128"/>
              </a:rPr>
              <a:t>DX</a:t>
            </a:r>
            <a:r>
              <a:rPr kumimoji="1" lang="ja-JP" altLang="en-US" sz="1600" b="1">
                <a:solidFill>
                  <a:schemeClr val="tx1"/>
                </a:solidFill>
                <a:latin typeface="Meiryo UI" panose="020B0604030504040204" pitchFamily="50" charset="-128"/>
                <a:ea typeface="Meiryo UI" panose="020B0604030504040204" pitchFamily="50" charset="-128"/>
              </a:rPr>
              <a:t>推進実証計画：体制</a:t>
            </a:r>
          </a:p>
        </p:txBody>
      </p:sp>
    </p:spTree>
    <p:extLst>
      <p:ext uri="{BB962C8B-B14F-4D97-AF65-F5344CB8AC3E}">
        <p14:creationId xmlns:p14="http://schemas.microsoft.com/office/powerpoint/2010/main" val="209575855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8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（様式３）個別事業計画：事業一覧</a:t>
            </a:r>
          </a:p>
        </p:txBody>
      </p:sp>
    </p:spTree>
    <p:extLst>
      <p:ext uri="{BB962C8B-B14F-4D97-AF65-F5344CB8AC3E}">
        <p14:creationId xmlns:p14="http://schemas.microsoft.com/office/powerpoint/2010/main" val="372162217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cSld name="Divider_3">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C60F6E-79E1-42FD-816F-62E1118C41B5}"/>
              </a:ext>
            </a:extLst>
          </p:cNvPr>
          <p:cNvSpPr>
            <a:spLocks noGrp="1"/>
          </p:cNvSpPr>
          <p:nvPr>
            <p:ph type="title" hasCustomPrompt="1"/>
          </p:nvPr>
        </p:nvSpPr>
        <p:spPr>
          <a:xfrm>
            <a:off x="477834" y="2863289"/>
            <a:ext cx="8188333" cy="1142809"/>
          </a:xfrm>
          <a:prstGeom prst="rect">
            <a:avLst/>
          </a:prstGeom>
        </p:spPr>
        <p:txBody>
          <a:bodyPr lIns="0" tIns="0" rIns="0" bIns="0" anchor="ctr"/>
          <a:lstStyle>
            <a:lvl1pPr algn="l" fontAlgn="auto">
              <a:lnSpc>
                <a:spcPct val="100000"/>
              </a:lnSpc>
              <a:defRPr sz="3078" b="0" spc="0" baseline="0">
                <a:solidFill>
                  <a:schemeClr val="tx2"/>
                </a:solidFill>
                <a:latin typeface="EYInterstate" panose="02000503020000020004" pitchFamily="2" charset="0"/>
                <a:ea typeface="Meiryo UI" panose="020B0604030504040204" pitchFamily="50" charset="-128"/>
              </a:defRPr>
            </a:lvl1pPr>
          </a:lstStyle>
          <a:p>
            <a:r>
              <a:rPr kumimoji="1" lang="ja-JP" altLang="en-US"/>
              <a:t>章タイトル</a:t>
            </a:r>
          </a:p>
        </p:txBody>
      </p:sp>
      <p:sp>
        <p:nvSpPr>
          <p:cNvPr id="9" name="Text Placeholder 5">
            <a:extLst>
              <a:ext uri="{FF2B5EF4-FFF2-40B4-BE49-F238E27FC236}">
                <a16:creationId xmlns:a16="http://schemas.microsoft.com/office/drawing/2014/main" id="{3562A8C4-BFAC-45C1-97C1-1F49DF283F96}"/>
              </a:ext>
            </a:extLst>
          </p:cNvPr>
          <p:cNvSpPr txBox="1">
            <a:spLocks/>
          </p:cNvSpPr>
          <p:nvPr userDrawn="1"/>
        </p:nvSpPr>
        <p:spPr>
          <a:xfrm>
            <a:off x="0" y="0"/>
            <a:ext cx="123135" cy="6858000"/>
          </a:xfrm>
          <a:prstGeom prst="rect">
            <a:avLst/>
          </a:prstGeom>
          <a:solidFill>
            <a:schemeClr val="accent3"/>
          </a:solidFill>
          <a:ln>
            <a:noFill/>
          </a:ln>
        </p:spPr>
        <p:txBody>
          <a:bodyPr vert="horz" lIns="390955" tIns="0" rIns="0" bIns="0" rtlCol="0" anchor="ctr" anchorCtr="0">
            <a:noAutofit/>
          </a:bodyPr>
          <a:lstStyle>
            <a:lvl1pPr marL="0" indent="0" algn="l" defTabSz="914400" rtl="0" eaLnBrk="1" latinLnBrk="0" hangingPunct="1">
              <a:spcBef>
                <a:spcPct val="20000"/>
              </a:spcBef>
              <a:buClr>
                <a:schemeClr val="tx2"/>
              </a:buClr>
              <a:buSzPct val="110000"/>
              <a:buFont typeface="EYInterstate Light" panose="02000506000000020004" pitchFamily="2" charset="0"/>
              <a:buNone/>
              <a:defRPr kumimoji="0" lang="en-IN" sz="3600" b="0" i="0" u="none" strike="noStrike" kern="1200" cap="none" spc="0" normalizeH="0" baseline="0" dirty="0">
                <a:ln>
                  <a:noFill/>
                </a:ln>
                <a:solidFill>
                  <a:srgbClr val="FFFFFF"/>
                </a:solidFill>
                <a:effectLst/>
                <a:uLnTx/>
                <a:uFillTx/>
                <a:latin typeface="EYInterstate Light" panose="02000506000000020004" pitchFamily="2" charset="0"/>
                <a:ea typeface="+mj-ea"/>
                <a:cs typeface="+mj-cs"/>
              </a:defRPr>
            </a:lvl1pPr>
            <a:lvl2pPr marL="713232" indent="-356616" algn="l" defTabSz="914400" rtl="0" eaLnBrk="1" latinLnBrk="0" hangingPunct="1">
              <a:spcBef>
                <a:spcPct val="20000"/>
              </a:spcBef>
              <a:buClr>
                <a:schemeClr val="tx2"/>
              </a:buClr>
              <a:buSzPct val="110000"/>
              <a:buFont typeface="EYInterstate Light" panose="02000506000000020004" pitchFamily="2" charset="0"/>
              <a:buChar char="•"/>
              <a:defRPr sz="1800" kern="1200">
                <a:solidFill>
                  <a:schemeClr val="bg1"/>
                </a:solidFill>
                <a:latin typeface="EYInterstate Light" panose="02000506000000020004" pitchFamily="2" charset="0"/>
                <a:ea typeface="+mn-ea"/>
                <a:cs typeface="+mn-cs"/>
              </a:defRPr>
            </a:lvl2pPr>
            <a:lvl3pPr marL="1069848" indent="-356616" algn="l" defTabSz="914400" rtl="0" eaLnBrk="1" latinLnBrk="0" hangingPunct="1">
              <a:spcBef>
                <a:spcPct val="20000"/>
              </a:spcBef>
              <a:buClr>
                <a:schemeClr val="tx2"/>
              </a:buClr>
              <a:buSzPct val="110000"/>
              <a:buFont typeface="EYInterstate Light" panose="02000506000000020004" pitchFamily="2" charset="0"/>
              <a:buChar char="•"/>
              <a:defRPr sz="1600" kern="1200">
                <a:solidFill>
                  <a:schemeClr val="bg1"/>
                </a:solidFill>
                <a:latin typeface="EYInterstate Light" panose="02000506000000020004" pitchFamily="2" charset="0"/>
                <a:ea typeface="+mn-ea"/>
                <a:cs typeface="+mn-cs"/>
              </a:defRPr>
            </a:lvl3pPr>
            <a:lvl4pPr marL="1426464" indent="-356616" algn="l" defTabSz="914400" rtl="0" eaLnBrk="1" latinLnBrk="0" hangingPunct="1">
              <a:spcBef>
                <a:spcPct val="20000"/>
              </a:spcBef>
              <a:buClr>
                <a:schemeClr val="tx2"/>
              </a:buClr>
              <a:buSzPct val="110000"/>
              <a:buFont typeface="EYInterstate Light" panose="02000506000000020004" pitchFamily="2" charset="0"/>
              <a:buChar char="•"/>
              <a:defRPr sz="1400" kern="1200">
                <a:solidFill>
                  <a:schemeClr val="bg1"/>
                </a:solidFill>
                <a:latin typeface="EYInterstate Light" panose="02000506000000020004" pitchFamily="2" charset="0"/>
                <a:ea typeface="+mn-ea"/>
                <a:cs typeface="+mn-cs"/>
              </a:defRPr>
            </a:lvl4pPr>
            <a:lvl5pPr marL="1783080" indent="-356616" algn="l" defTabSz="914400" rtl="0" eaLnBrk="1" latinLnBrk="0" hangingPunct="1">
              <a:spcBef>
                <a:spcPct val="20000"/>
              </a:spcBef>
              <a:buClr>
                <a:schemeClr val="tx2"/>
              </a:buClr>
              <a:buSzPct val="110000"/>
              <a:buFont typeface="EYInterstate Light" panose="02000506000000020004" pitchFamily="2" charset="0"/>
              <a:buChar char="•"/>
              <a:defRPr sz="1200" kern="1200">
                <a:solidFill>
                  <a:schemeClr val="bg1"/>
                </a:solidFill>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3078">
              <a:solidFill>
                <a:schemeClr val="tx2"/>
              </a:solidFill>
            </a:endParaRPr>
          </a:p>
        </p:txBody>
      </p:sp>
      <p:sp>
        <p:nvSpPr>
          <p:cNvPr id="10" name="Text Placeholder 5">
            <a:extLst>
              <a:ext uri="{FF2B5EF4-FFF2-40B4-BE49-F238E27FC236}">
                <a16:creationId xmlns:a16="http://schemas.microsoft.com/office/drawing/2014/main" id="{040CF0E0-7A6D-42BA-8CF9-9662BA9C1D75}"/>
              </a:ext>
            </a:extLst>
          </p:cNvPr>
          <p:cNvSpPr txBox="1">
            <a:spLocks/>
          </p:cNvSpPr>
          <p:nvPr userDrawn="1"/>
        </p:nvSpPr>
        <p:spPr>
          <a:xfrm>
            <a:off x="-177" y="2857809"/>
            <a:ext cx="123135" cy="1142809"/>
          </a:xfrm>
          <a:prstGeom prst="rect">
            <a:avLst/>
          </a:prstGeom>
          <a:solidFill>
            <a:srgbClr val="082C65"/>
          </a:solidFill>
          <a:ln>
            <a:noFill/>
          </a:ln>
        </p:spPr>
        <p:txBody>
          <a:bodyPr vert="horz" lIns="390955" tIns="0" rIns="0" bIns="0" rtlCol="0" anchor="ctr" anchorCtr="0">
            <a:noAutofit/>
          </a:bodyPr>
          <a:lstStyle>
            <a:lvl1pPr marL="0" indent="0" algn="l" defTabSz="914400" rtl="0" eaLnBrk="1" latinLnBrk="0" hangingPunct="1">
              <a:spcBef>
                <a:spcPct val="20000"/>
              </a:spcBef>
              <a:buClr>
                <a:schemeClr val="tx2"/>
              </a:buClr>
              <a:buSzPct val="110000"/>
              <a:buFont typeface="EYInterstate Light" panose="02000506000000020004" pitchFamily="2" charset="0"/>
              <a:buNone/>
              <a:defRPr kumimoji="0" lang="en-IN" sz="3600" b="0" i="0" u="none" strike="noStrike" kern="1200" cap="none" spc="0" normalizeH="0" baseline="0" dirty="0">
                <a:ln>
                  <a:noFill/>
                </a:ln>
                <a:solidFill>
                  <a:srgbClr val="FFFFFF"/>
                </a:solidFill>
                <a:effectLst/>
                <a:uLnTx/>
                <a:uFillTx/>
                <a:latin typeface="EYInterstate Light" panose="02000506000000020004" pitchFamily="2" charset="0"/>
                <a:ea typeface="+mj-ea"/>
                <a:cs typeface="+mj-cs"/>
              </a:defRPr>
            </a:lvl1pPr>
            <a:lvl2pPr marL="713232" indent="-356616" algn="l" defTabSz="914400" rtl="0" eaLnBrk="1" latinLnBrk="0" hangingPunct="1">
              <a:spcBef>
                <a:spcPct val="20000"/>
              </a:spcBef>
              <a:buClr>
                <a:schemeClr val="tx2"/>
              </a:buClr>
              <a:buSzPct val="110000"/>
              <a:buFont typeface="EYInterstate Light" panose="02000506000000020004" pitchFamily="2" charset="0"/>
              <a:buChar char="•"/>
              <a:defRPr sz="1800" kern="1200">
                <a:solidFill>
                  <a:schemeClr val="bg1"/>
                </a:solidFill>
                <a:latin typeface="EYInterstate Light" panose="02000506000000020004" pitchFamily="2" charset="0"/>
                <a:ea typeface="+mn-ea"/>
                <a:cs typeface="+mn-cs"/>
              </a:defRPr>
            </a:lvl2pPr>
            <a:lvl3pPr marL="1069848" indent="-356616" algn="l" defTabSz="914400" rtl="0" eaLnBrk="1" latinLnBrk="0" hangingPunct="1">
              <a:spcBef>
                <a:spcPct val="20000"/>
              </a:spcBef>
              <a:buClr>
                <a:schemeClr val="tx2"/>
              </a:buClr>
              <a:buSzPct val="110000"/>
              <a:buFont typeface="EYInterstate Light" panose="02000506000000020004" pitchFamily="2" charset="0"/>
              <a:buChar char="•"/>
              <a:defRPr sz="1600" kern="1200">
                <a:solidFill>
                  <a:schemeClr val="bg1"/>
                </a:solidFill>
                <a:latin typeface="EYInterstate Light" panose="02000506000000020004" pitchFamily="2" charset="0"/>
                <a:ea typeface="+mn-ea"/>
                <a:cs typeface="+mn-cs"/>
              </a:defRPr>
            </a:lvl3pPr>
            <a:lvl4pPr marL="1426464" indent="-356616" algn="l" defTabSz="914400" rtl="0" eaLnBrk="1" latinLnBrk="0" hangingPunct="1">
              <a:spcBef>
                <a:spcPct val="20000"/>
              </a:spcBef>
              <a:buClr>
                <a:schemeClr val="tx2"/>
              </a:buClr>
              <a:buSzPct val="110000"/>
              <a:buFont typeface="EYInterstate Light" panose="02000506000000020004" pitchFamily="2" charset="0"/>
              <a:buChar char="•"/>
              <a:defRPr sz="1400" kern="1200">
                <a:solidFill>
                  <a:schemeClr val="bg1"/>
                </a:solidFill>
                <a:latin typeface="EYInterstate Light" panose="02000506000000020004" pitchFamily="2" charset="0"/>
                <a:ea typeface="+mn-ea"/>
                <a:cs typeface="+mn-cs"/>
              </a:defRPr>
            </a:lvl4pPr>
            <a:lvl5pPr marL="1783080" indent="-356616" algn="l" defTabSz="914400" rtl="0" eaLnBrk="1" latinLnBrk="0" hangingPunct="1">
              <a:spcBef>
                <a:spcPct val="20000"/>
              </a:spcBef>
              <a:buClr>
                <a:schemeClr val="tx2"/>
              </a:buClr>
              <a:buSzPct val="110000"/>
              <a:buFont typeface="EYInterstate Light" panose="02000506000000020004" pitchFamily="2" charset="0"/>
              <a:buChar char="•"/>
              <a:defRPr sz="1200" kern="1200">
                <a:solidFill>
                  <a:schemeClr val="bg1"/>
                </a:solidFill>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3078">
              <a:solidFill>
                <a:schemeClr val="tx2"/>
              </a:solidFill>
            </a:endParaRPr>
          </a:p>
        </p:txBody>
      </p:sp>
    </p:spTree>
    <p:extLst>
      <p:ext uri="{BB962C8B-B14F-4D97-AF65-F5344CB8AC3E}">
        <p14:creationId xmlns:p14="http://schemas.microsoft.com/office/powerpoint/2010/main" val="2410612805"/>
      </p:ext>
    </p:extLst>
  </p:cSld>
  <p:clrMapOvr>
    <a:masterClrMapping/>
  </p:clrMapOvr>
  <p:extLst>
    <p:ext uri="{DCECCB84-F9BA-43D5-87BE-67443E8EF086}">
      <p15:sldGuideLst xmlns:p15="http://schemas.microsoft.com/office/powerpoint/2012/main">
        <p15:guide id="1" orient="horz" pos="2382">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chemeClr val="tx1">
                <a:lumMod val="50000"/>
                <a:lumOff val="50000"/>
              </a:schemeClr>
            </a:solidFill>
            <a:prstDash val="solid"/>
            <a:round/>
            <a:headEnd type="none" w="med" len="med"/>
            <a:tailEnd type="none" w="med" len="med"/>
          </a:ln>
          <a:effectLst/>
        </p:spPr>
      </p:cxnSp>
      <p:sp>
        <p:nvSpPr>
          <p:cNvPr id="9" name="Slide Number Placeholder 8">
            <a:extLst>
              <a:ext uri="{FF2B5EF4-FFF2-40B4-BE49-F238E27FC236}">
                <a16:creationId xmlns:a16="http://schemas.microsoft.com/office/drawing/2014/main" id="{F2552A36-484A-4AA8-BDA8-77E1B73AB490}"/>
              </a:ext>
            </a:extLst>
          </p:cNvPr>
          <p:cNvSpPr>
            <a:spLocks noGrp="1"/>
          </p:cNvSpPr>
          <p:nvPr>
            <p:ph type="sldNum" sz="quarter" idx="12"/>
          </p:nvPr>
        </p:nvSpPr>
        <p:spPr>
          <a:xfrm>
            <a:off x="8686800" y="6509444"/>
            <a:ext cx="457200" cy="348557"/>
          </a:xfrm>
          <a:prstGeom prst="rect">
            <a:avLst/>
          </a:prstGeom>
        </p:spPr>
        <p:txBody>
          <a:bodyPr/>
          <a:lstStyle>
            <a:lvl1pPr algn="r">
              <a:defRPr sz="1292">
                <a:latin typeface="Meiryo UI" panose="020B0604030504040204" pitchFamily="50" charset="-128"/>
                <a:ea typeface="Meiryo UI" panose="020B0604030504040204" pitchFamily="50" charset="-128"/>
              </a:defRPr>
            </a:lvl1pPr>
          </a:lstStyle>
          <a:p>
            <a:pPr>
              <a:defRPr/>
            </a:pPr>
            <a:fld id="{7DE63CFC-9FCE-47C5-8094-560B20205859}"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401126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9085992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945293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A18E886-3753-43A7-94DB-AA1D5562D017}" type="datetime1">
              <a:rPr kumimoji="1" lang="ja-JP" altLang="en-US" smtClean="0"/>
              <a:t>2025/5/30</a:t>
            </a:fld>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22689667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chemeClr val="tx1">
                <a:lumMod val="50000"/>
                <a:lumOff val="50000"/>
              </a:schemeClr>
            </a:solidFill>
            <a:prstDash val="solid"/>
            <a:round/>
            <a:headEnd type="none" w="med" len="med"/>
            <a:tailEnd type="none" w="med" len="med"/>
          </a:ln>
          <a:effectLst/>
        </p:spPr>
      </p:cxnSp>
      <p:sp>
        <p:nvSpPr>
          <p:cNvPr id="9" name="Slide Number Placeholder 8">
            <a:extLst>
              <a:ext uri="{FF2B5EF4-FFF2-40B4-BE49-F238E27FC236}">
                <a16:creationId xmlns:a16="http://schemas.microsoft.com/office/drawing/2014/main" id="{F2552A36-484A-4AA8-BDA8-77E1B73AB490}"/>
              </a:ext>
            </a:extLst>
          </p:cNvPr>
          <p:cNvSpPr>
            <a:spLocks noGrp="1"/>
          </p:cNvSpPr>
          <p:nvPr>
            <p:ph type="sldNum" sz="quarter" idx="12"/>
          </p:nvPr>
        </p:nvSpPr>
        <p:spPr>
          <a:xfrm>
            <a:off x="8686800" y="6509444"/>
            <a:ext cx="457200" cy="348557"/>
          </a:xfrm>
          <a:prstGeom prst="rect">
            <a:avLst/>
          </a:prstGeom>
        </p:spPr>
        <p:txBody>
          <a:bodyPr/>
          <a:lstStyle>
            <a:lvl1pPr algn="r">
              <a:defRPr sz="1292">
                <a:latin typeface="Meiryo UI" panose="020B0604030504040204" pitchFamily="50" charset="-128"/>
                <a:ea typeface="Meiryo UI" panose="020B0604030504040204" pitchFamily="50" charset="-128"/>
              </a:defRPr>
            </a:lvl1pPr>
          </a:lstStyle>
          <a:p>
            <a:pPr>
              <a:defRPr/>
            </a:pPr>
            <a:fld id="{7DE63CFC-9FCE-47C5-8094-560B20205859}"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82463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留意事項">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計画作成にあたる留意事項</a:t>
            </a:r>
          </a:p>
        </p:txBody>
      </p:sp>
    </p:spTree>
    <p:extLst>
      <p:ext uri="{BB962C8B-B14F-4D97-AF65-F5344CB8AC3E}">
        <p14:creationId xmlns:p14="http://schemas.microsoft.com/office/powerpoint/2010/main" val="1697221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9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a:t>
            </a:r>
          </a:p>
        </p:txBody>
      </p:sp>
    </p:spTree>
    <p:extLst>
      <p:ext uri="{BB962C8B-B14F-4D97-AF65-F5344CB8AC3E}">
        <p14:creationId xmlns:p14="http://schemas.microsoft.com/office/powerpoint/2010/main" val="1437350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（様式３）個別事業計画：①宿泊施設の高付加価値化改修</a:t>
            </a:r>
          </a:p>
        </p:txBody>
      </p:sp>
    </p:spTree>
    <p:extLst>
      <p:ext uri="{BB962C8B-B14F-4D97-AF65-F5344CB8AC3E}">
        <p14:creationId xmlns:p14="http://schemas.microsoft.com/office/powerpoint/2010/main" val="2655390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a:t>
            </a:r>
            <a:r>
              <a:rPr kumimoji="1" lang="ja-JP" altLang="en-US" sz="1500" b="1">
                <a:solidFill>
                  <a:schemeClr val="tx1"/>
                </a:solidFill>
                <a:latin typeface="Meiryo UI" panose="020B0604030504040204" pitchFamily="50" charset="-128"/>
                <a:ea typeface="Meiryo UI" panose="020B0604030504040204" pitchFamily="50" charset="-128"/>
              </a:rPr>
              <a:t>②観光施設の改修</a:t>
            </a:r>
            <a:endParaRPr kumimoji="1" lang="en-US" altLang="ja-JP" sz="1500" b="1">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20292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（様式３）個別事業計画：③廃屋の撤去</a:t>
            </a:r>
          </a:p>
        </p:txBody>
      </p:sp>
    </p:spTree>
    <p:extLst>
      <p:ext uri="{BB962C8B-B14F-4D97-AF65-F5344CB8AC3E}">
        <p14:creationId xmlns:p14="http://schemas.microsoft.com/office/powerpoint/2010/main" val="339249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0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 ④公的施設の観光目的での利活用のための民間活力の導入</a:t>
            </a:r>
          </a:p>
        </p:txBody>
      </p:sp>
    </p:spTree>
    <p:extLst>
      <p:ext uri="{BB962C8B-B14F-4D97-AF65-F5344CB8AC3E}">
        <p14:creationId xmlns:p14="http://schemas.microsoft.com/office/powerpoint/2010/main" val="843605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（様式３）個別事業計画：③‘廃屋の撤去＋再建（宿泊施設のみ）</a:t>
            </a:r>
          </a:p>
        </p:txBody>
      </p:sp>
    </p:spTree>
    <p:extLst>
      <p:ext uri="{BB962C8B-B14F-4D97-AF65-F5344CB8AC3E}">
        <p14:creationId xmlns:p14="http://schemas.microsoft.com/office/powerpoint/2010/main" val="1445289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ags" Target="../tags/tag1.xml"/><Relationship Id="rId2" Type="http://schemas.openxmlformats.org/officeDocument/2006/relationships/theme" Target="../theme/theme2.xml"/><Relationship Id="rId1" Type="http://schemas.openxmlformats.org/officeDocument/2006/relationships/slideLayout" Target="../slideLayouts/slideLayout18.xml"/><Relationship Id="rId5" Type="http://schemas.openxmlformats.org/officeDocument/2006/relationships/image" Target="../media/image1.emf"/><Relationship Id="rId4" Type="http://schemas.openxmlformats.org/officeDocument/2006/relationships/oleObject" Target="../embeddings/oleObject1.bin"/></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7086600" y="6492875"/>
            <a:ext cx="2057400" cy="365125"/>
          </a:xfrm>
          <a:prstGeom prst="rect">
            <a:avLst/>
          </a:prstGeom>
          <a:noFill/>
          <a:ln>
            <a:noFill/>
          </a:ln>
        </p:spPr>
        <p:txBody>
          <a:bodyPr vert="horz" lIns="91440" tIns="45720" rIns="91440" bIns="45720" rtlCol="0" anchor="ctr"/>
          <a:lstStyle>
            <a:lvl1pPr algn="r">
              <a:defRPr sz="1200">
                <a:solidFill>
                  <a:schemeClr val="tx1">
                    <a:tint val="75000"/>
                  </a:schemeClr>
                </a:solidFill>
              </a:defRPr>
            </a:lvl1p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3167048577"/>
      </p:ext>
    </p:extLst>
  </p:cSld>
  <p:clrMap bg1="lt1" tx1="dk1" bg2="lt2" tx2="dk2" accent1="accent1" accent2="accent2" accent3="accent3" accent4="accent4" accent5="accent5" accent6="accent6" hlink="hlink" folHlink="folHlink"/>
  <p:sldLayoutIdLst>
    <p:sldLayoutId id="2147483668" r:id="rId1"/>
    <p:sldLayoutId id="2147483662" r:id="rId2"/>
    <p:sldLayoutId id="2147483673" r:id="rId3"/>
    <p:sldLayoutId id="2147483683" r:id="rId4"/>
    <p:sldLayoutId id="2147483674" r:id="rId5"/>
    <p:sldLayoutId id="2147483675" r:id="rId6"/>
    <p:sldLayoutId id="2147483676" r:id="rId7"/>
    <p:sldLayoutId id="2147483684" r:id="rId8"/>
    <p:sldLayoutId id="2147483677" r:id="rId9"/>
    <p:sldLayoutId id="2147483678" r:id="rId10"/>
    <p:sldLayoutId id="2147483679" r:id="rId11"/>
    <p:sldLayoutId id="2147483680" r:id="rId12"/>
    <p:sldLayoutId id="2147483685" r:id="rId13"/>
    <p:sldLayoutId id="2147483686" r:id="rId14"/>
    <p:sldLayoutId id="2147483681" r:id="rId15"/>
    <p:sldLayoutId id="2147483682" r:id="rId16"/>
    <p:sldLayoutId id="2147483687" r:id="rId17"/>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84F7E6F4-64F1-4B70-8C89-43FFEAB0AC47}"/>
              </a:ext>
            </a:extLst>
          </p:cNvPr>
          <p:cNvGraphicFramePr>
            <a:graphicFrameLocks noChangeAspect="1"/>
          </p:cNvGraphicFramePr>
          <p:nvPr userDrawn="1">
            <p:custDataLst>
              <p:tags r:id="rId3"/>
            </p:custDataLst>
            <p:extLst>
              <p:ext uri="{D42A27DB-BD31-4B8C-83A1-F6EECF244321}">
                <p14:modId xmlns:p14="http://schemas.microsoft.com/office/powerpoint/2010/main" val="1617451316"/>
              </p:ext>
            </p:extLst>
          </p:nvPr>
        </p:nvGraphicFramePr>
        <p:xfrm>
          <a:off x="1466" y="1588"/>
          <a:ext cx="1466" cy="1588"/>
        </p:xfrm>
        <a:graphic>
          <a:graphicData uri="http://schemas.openxmlformats.org/presentationml/2006/ole">
            <mc:AlternateContent xmlns:mc="http://schemas.openxmlformats.org/markup-compatibility/2006">
              <mc:Choice xmlns:v="urn:schemas-microsoft-com:vml" Requires="v">
                <p:oleObj name="think-cell スライド" r:id="rId4" imgW="592" imgH="591" progId="TCLayout.ActiveDocument.1">
                  <p:embed/>
                </p:oleObj>
              </mc:Choice>
              <mc:Fallback>
                <p:oleObj name="think-cell スライド" r:id="rId4" imgW="592" imgH="591" progId="TCLayout.ActiveDocument.1">
                  <p:embed/>
                  <p:pic>
                    <p:nvPicPr>
                      <p:cNvPr id="3" name="オブジェクト 2" hidden="1">
                        <a:extLst>
                          <a:ext uri="{FF2B5EF4-FFF2-40B4-BE49-F238E27FC236}">
                            <a16:creationId xmlns:a16="http://schemas.microsoft.com/office/drawing/2014/main" id="{84F7E6F4-64F1-4B70-8C89-43FFEAB0AC47}"/>
                          </a:ext>
                        </a:extLst>
                      </p:cNvPr>
                      <p:cNvPicPr/>
                      <p:nvPr/>
                    </p:nvPicPr>
                    <p:blipFill>
                      <a:blip r:embed="rId5"/>
                      <a:stretch>
                        <a:fillRect/>
                      </a:stretch>
                    </p:blipFill>
                    <p:spPr>
                      <a:xfrm>
                        <a:off x="1466" y="1588"/>
                        <a:ext cx="1466" cy="1588"/>
                      </a:xfrm>
                      <a:prstGeom prst="rect">
                        <a:avLst/>
                      </a:prstGeom>
                    </p:spPr>
                  </p:pic>
                </p:oleObj>
              </mc:Fallback>
            </mc:AlternateContent>
          </a:graphicData>
        </a:graphic>
      </p:graphicFrame>
      <p:sp>
        <p:nvSpPr>
          <p:cNvPr id="1025" name="Rectangle 2"/>
          <p:cNvSpPr>
            <a:spLocks noGrp="1" noChangeArrowheads="1"/>
          </p:cNvSpPr>
          <p:nvPr>
            <p:ph type="body" idx="1"/>
          </p:nvPr>
        </p:nvSpPr>
        <p:spPr>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9" name="Rectangle 6"/>
          <p:cNvSpPr>
            <a:spLocks noChangeArrowheads="1"/>
          </p:cNvSpPr>
          <p:nvPr/>
        </p:nvSpPr>
        <p:spPr>
          <a:xfrm>
            <a:off x="0" y="1"/>
            <a:ext cx="9144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sz="1662">
              <a:solidFill>
                <a:srgbClr val="000000"/>
              </a:solidFill>
            </a:endParaRPr>
          </a:p>
        </p:txBody>
      </p:sp>
      <p:sp>
        <p:nvSpPr>
          <p:cNvPr id="1034" name="Rectangle 22"/>
          <p:cNvSpPr>
            <a:spLocks noGrp="1" noChangeArrowheads="1"/>
          </p:cNvSpPr>
          <p:nvPr>
            <p:ph type="title"/>
          </p:nvPr>
        </p:nvSpPr>
        <p:spPr>
          <a:xfrm>
            <a:off x="1" y="0"/>
            <a:ext cx="7630258"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3804913227"/>
      </p:ext>
    </p:extLst>
  </p:cSld>
  <p:clrMap bg1="lt1" tx1="dk1" bg2="lt2" tx2="dk2" accent1="accent1" accent2="accent2" accent3="accent3" accent4="accent4" accent5="accent5" accent6="accent6" hlink="hlink" folHlink="folHlink"/>
  <p:sldLayoutIdLst>
    <p:sldLayoutId id="2147483689" r:id="rId1"/>
  </p:sldLayoutIdLst>
  <p:hf hdr="0" ftr="0" dt="0"/>
  <p:txStyles>
    <p:titleStyle>
      <a:lvl1pPr algn="l" rtl="0" eaLnBrk="0" fontAlgn="base" hangingPunct="0">
        <a:spcBef>
          <a:spcPct val="0"/>
        </a:spcBef>
        <a:spcAft>
          <a:spcPct val="0"/>
        </a:spcAft>
        <a:defRPr kumimoji="1" sz="2215" b="1">
          <a:solidFill>
            <a:schemeClr val="tx1"/>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eiryo UI" panose="020B0604030504040204" pitchFamily="50" charset="-128"/>
          <a:ea typeface="Meiryo UI" panose="020B0604030504040204" pitchFamily="50" charset="-128"/>
          <a:cs typeface="+mn-cs"/>
        </a:defRPr>
      </a:lvl1pPr>
      <a:lvl2pPr marL="685817" indent="-263776" algn="l" rtl="0" eaLnBrk="0" fontAlgn="base" hangingPunct="0">
        <a:spcBef>
          <a:spcPct val="20000"/>
        </a:spcBef>
        <a:spcAft>
          <a:spcPct val="0"/>
        </a:spcAft>
        <a:buChar char="–"/>
        <a:defRPr kumimoji="1" sz="2585">
          <a:solidFill>
            <a:schemeClr val="tx1"/>
          </a:solidFill>
          <a:latin typeface="Meiryo UI" panose="020B0604030504040204" pitchFamily="50" charset="-128"/>
          <a:ea typeface="Meiryo UI" panose="020B0604030504040204" pitchFamily="50" charset="-128"/>
        </a:defRPr>
      </a:lvl2pPr>
      <a:lvl3pPr marL="1055103" indent="-211021" algn="l" rtl="0" eaLnBrk="0" fontAlgn="base" hangingPunct="0">
        <a:spcBef>
          <a:spcPct val="20000"/>
        </a:spcBef>
        <a:spcAft>
          <a:spcPct val="0"/>
        </a:spcAft>
        <a:buChar char="•"/>
        <a:defRPr kumimoji="1" sz="2215">
          <a:solidFill>
            <a:schemeClr val="tx1"/>
          </a:solidFill>
          <a:latin typeface="Meiryo UI" panose="020B0604030504040204" pitchFamily="50" charset="-128"/>
          <a:ea typeface="Meiryo UI" panose="020B0604030504040204" pitchFamily="50" charset="-128"/>
        </a:defRPr>
      </a:lvl3pPr>
      <a:lvl4pPr marL="1477145" indent="-211021" algn="l" rtl="0" eaLnBrk="0" fontAlgn="base" hangingPunct="0">
        <a:spcBef>
          <a:spcPct val="20000"/>
        </a:spcBef>
        <a:spcAft>
          <a:spcPct val="0"/>
        </a:spcAft>
        <a:buChar char="–"/>
        <a:defRPr kumimoji="1" sz="1846">
          <a:solidFill>
            <a:schemeClr val="tx1"/>
          </a:solidFill>
          <a:latin typeface="Meiryo UI" panose="020B0604030504040204" pitchFamily="50" charset="-128"/>
          <a:ea typeface="Meiryo UI" panose="020B0604030504040204" pitchFamily="50" charset="-128"/>
        </a:defRPr>
      </a:lvl4pPr>
      <a:lvl5pPr marL="1899186" indent="-211021" algn="l" rtl="0" eaLnBrk="0" fontAlgn="base" hangingPunct="0">
        <a:spcBef>
          <a:spcPct val="20000"/>
        </a:spcBef>
        <a:spcAft>
          <a:spcPct val="0"/>
        </a:spcAft>
        <a:buChar char="»"/>
        <a:defRPr kumimoji="1" sz="1846">
          <a:solidFill>
            <a:schemeClr val="tx1"/>
          </a:solidFill>
          <a:latin typeface="Meiryo UI" panose="020B0604030504040204" pitchFamily="50" charset="-128"/>
          <a:ea typeface="Meiryo UI" panose="020B0604030504040204" pitchFamily="50" charset="-128"/>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84F7E6F4-64F1-4B70-8C89-43FFEAB0AC47}"/>
              </a:ext>
            </a:extLst>
          </p:cNvPr>
          <p:cNvGraphicFramePr>
            <a:graphicFrameLocks noChangeAspect="1"/>
          </p:cNvGraphicFramePr>
          <p:nvPr userDrawn="1">
            <p:custDataLst>
              <p:tags r:id="rId4"/>
            </p:custDataLst>
            <p:extLst>
              <p:ext uri="{D42A27DB-BD31-4B8C-83A1-F6EECF244321}">
                <p14:modId xmlns:p14="http://schemas.microsoft.com/office/powerpoint/2010/main" val="1617451316"/>
              </p:ext>
            </p:extLst>
          </p:nvPr>
        </p:nvGraphicFramePr>
        <p:xfrm>
          <a:off x="1466" y="1588"/>
          <a:ext cx="1466" cy="1588"/>
        </p:xfrm>
        <a:graphic>
          <a:graphicData uri="http://schemas.openxmlformats.org/presentationml/2006/ole">
            <mc:AlternateContent xmlns:mc="http://schemas.openxmlformats.org/markup-compatibility/2006">
              <mc:Choice xmlns:v="urn:schemas-microsoft-com:vml" Requires="v">
                <p:oleObj name="think-cell スライド" r:id="rId5" imgW="592" imgH="591" progId="TCLayout.ActiveDocument.1">
                  <p:embed/>
                </p:oleObj>
              </mc:Choice>
              <mc:Fallback>
                <p:oleObj name="think-cell スライド" r:id="rId5" imgW="592" imgH="591" progId="TCLayout.ActiveDocument.1">
                  <p:embed/>
                  <p:pic>
                    <p:nvPicPr>
                      <p:cNvPr id="3" name="オブジェクト 2" hidden="1">
                        <a:extLst>
                          <a:ext uri="{FF2B5EF4-FFF2-40B4-BE49-F238E27FC236}">
                            <a16:creationId xmlns:a16="http://schemas.microsoft.com/office/drawing/2014/main" id="{84F7E6F4-64F1-4B70-8C89-43FFEAB0AC47}"/>
                          </a:ext>
                        </a:extLst>
                      </p:cNvPr>
                      <p:cNvPicPr/>
                      <p:nvPr/>
                    </p:nvPicPr>
                    <p:blipFill>
                      <a:blip r:embed="rId6"/>
                      <a:stretch>
                        <a:fillRect/>
                      </a:stretch>
                    </p:blipFill>
                    <p:spPr>
                      <a:xfrm>
                        <a:off x="1466" y="1588"/>
                        <a:ext cx="1466" cy="1588"/>
                      </a:xfrm>
                      <a:prstGeom prst="rect">
                        <a:avLst/>
                      </a:prstGeom>
                    </p:spPr>
                  </p:pic>
                </p:oleObj>
              </mc:Fallback>
            </mc:AlternateContent>
          </a:graphicData>
        </a:graphic>
      </p:graphicFrame>
      <p:sp>
        <p:nvSpPr>
          <p:cNvPr id="1025" name="Rectangle 2"/>
          <p:cNvSpPr>
            <a:spLocks noGrp="1" noChangeArrowheads="1"/>
          </p:cNvSpPr>
          <p:nvPr>
            <p:ph type="body" idx="1"/>
          </p:nvPr>
        </p:nvSpPr>
        <p:spPr>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9" name="Rectangle 6"/>
          <p:cNvSpPr>
            <a:spLocks noChangeArrowheads="1"/>
          </p:cNvSpPr>
          <p:nvPr/>
        </p:nvSpPr>
        <p:spPr>
          <a:xfrm>
            <a:off x="0" y="1"/>
            <a:ext cx="9144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sz="1662">
              <a:solidFill>
                <a:srgbClr val="000000"/>
              </a:solidFill>
            </a:endParaRPr>
          </a:p>
        </p:txBody>
      </p:sp>
      <p:sp>
        <p:nvSpPr>
          <p:cNvPr id="1034" name="Rectangle 22"/>
          <p:cNvSpPr>
            <a:spLocks noGrp="1" noChangeArrowheads="1"/>
          </p:cNvSpPr>
          <p:nvPr>
            <p:ph type="title"/>
          </p:nvPr>
        </p:nvSpPr>
        <p:spPr>
          <a:xfrm>
            <a:off x="1" y="0"/>
            <a:ext cx="7630258"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16910487"/>
      </p:ext>
    </p:extLst>
  </p:cSld>
  <p:clrMap bg1="lt1" tx1="dk1" bg2="lt2" tx2="dk2" accent1="accent1" accent2="accent2" accent3="accent3" accent4="accent4" accent5="accent5" accent6="accent6" hlink="hlink" folHlink="folHlink"/>
  <p:sldLayoutIdLst>
    <p:sldLayoutId id="2147483691" r:id="rId1"/>
    <p:sldLayoutId id="2147483692" r:id="rId2"/>
  </p:sldLayoutIdLst>
  <p:hf hdr="0" ftr="0" dt="0"/>
  <p:txStyles>
    <p:titleStyle>
      <a:lvl1pPr algn="l" rtl="0" eaLnBrk="0" fontAlgn="base" hangingPunct="0">
        <a:spcBef>
          <a:spcPct val="0"/>
        </a:spcBef>
        <a:spcAft>
          <a:spcPct val="0"/>
        </a:spcAft>
        <a:defRPr kumimoji="1" sz="2215" b="1">
          <a:solidFill>
            <a:schemeClr val="tx1"/>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eiryo UI" panose="020B0604030504040204" pitchFamily="50" charset="-128"/>
          <a:ea typeface="Meiryo UI" panose="020B0604030504040204" pitchFamily="50" charset="-128"/>
          <a:cs typeface="+mn-cs"/>
        </a:defRPr>
      </a:lvl1pPr>
      <a:lvl2pPr marL="685817" indent="-263776" algn="l" rtl="0" eaLnBrk="0" fontAlgn="base" hangingPunct="0">
        <a:spcBef>
          <a:spcPct val="20000"/>
        </a:spcBef>
        <a:spcAft>
          <a:spcPct val="0"/>
        </a:spcAft>
        <a:buChar char="–"/>
        <a:defRPr kumimoji="1" sz="2585">
          <a:solidFill>
            <a:schemeClr val="tx1"/>
          </a:solidFill>
          <a:latin typeface="Meiryo UI" panose="020B0604030504040204" pitchFamily="50" charset="-128"/>
          <a:ea typeface="Meiryo UI" panose="020B0604030504040204" pitchFamily="50" charset="-128"/>
        </a:defRPr>
      </a:lvl2pPr>
      <a:lvl3pPr marL="1055103" indent="-211021" algn="l" rtl="0" eaLnBrk="0" fontAlgn="base" hangingPunct="0">
        <a:spcBef>
          <a:spcPct val="20000"/>
        </a:spcBef>
        <a:spcAft>
          <a:spcPct val="0"/>
        </a:spcAft>
        <a:buChar char="•"/>
        <a:defRPr kumimoji="1" sz="2215">
          <a:solidFill>
            <a:schemeClr val="tx1"/>
          </a:solidFill>
          <a:latin typeface="Meiryo UI" panose="020B0604030504040204" pitchFamily="50" charset="-128"/>
          <a:ea typeface="Meiryo UI" panose="020B0604030504040204" pitchFamily="50" charset="-128"/>
        </a:defRPr>
      </a:lvl3pPr>
      <a:lvl4pPr marL="1477145" indent="-211021" algn="l" rtl="0" eaLnBrk="0" fontAlgn="base" hangingPunct="0">
        <a:spcBef>
          <a:spcPct val="20000"/>
        </a:spcBef>
        <a:spcAft>
          <a:spcPct val="0"/>
        </a:spcAft>
        <a:buChar char="–"/>
        <a:defRPr kumimoji="1" sz="1846">
          <a:solidFill>
            <a:schemeClr val="tx1"/>
          </a:solidFill>
          <a:latin typeface="Meiryo UI" panose="020B0604030504040204" pitchFamily="50" charset="-128"/>
          <a:ea typeface="Meiryo UI" panose="020B0604030504040204" pitchFamily="50" charset="-128"/>
        </a:defRPr>
      </a:lvl4pPr>
      <a:lvl5pPr marL="1899186" indent="-211021" algn="l" rtl="0" eaLnBrk="0" fontAlgn="base" hangingPunct="0">
        <a:spcBef>
          <a:spcPct val="20000"/>
        </a:spcBef>
        <a:spcAft>
          <a:spcPct val="0"/>
        </a:spcAft>
        <a:buChar char="»"/>
        <a:defRPr kumimoji="1" sz="1846">
          <a:solidFill>
            <a:schemeClr val="tx1"/>
          </a:solidFill>
          <a:latin typeface="Meiryo UI" panose="020B0604030504040204" pitchFamily="50" charset="-128"/>
          <a:ea typeface="Meiryo UI" panose="020B0604030504040204" pitchFamily="50" charset="-128"/>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7.xml"/><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0.xml"/><Relationship Id="rId4" Type="http://schemas.openxmlformats.org/officeDocument/2006/relationships/image" Target="../media/image3.sv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5">
            <a:extLst>
              <a:ext uri="{FF2B5EF4-FFF2-40B4-BE49-F238E27FC236}">
                <a16:creationId xmlns:a16="http://schemas.microsoft.com/office/drawing/2014/main" id="{3879C913-EE04-46C4-AA8C-E9A0BF6347BB}"/>
              </a:ext>
            </a:extLst>
          </p:cNvPr>
          <p:cNvSpPr/>
          <p:nvPr/>
        </p:nvSpPr>
        <p:spPr>
          <a:xfrm>
            <a:off x="567862" y="2394321"/>
            <a:ext cx="8008276" cy="1777476"/>
          </a:xfrm>
          <a:prstGeom prst="rect">
            <a:avLst/>
          </a:prstGeom>
          <a:solidFill>
            <a:srgbClr val="D6D6E8"/>
          </a:solidFill>
          <a:ln w="28575">
            <a:solidFill>
              <a:srgbClr val="082C65"/>
            </a:solidFill>
          </a:ln>
        </p:spPr>
        <p:txBody>
          <a:bodyPr vertOverflow="overflow" horzOverflow="overflow" wrap="square" lIns="91440" tIns="36000" rIns="9144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a:latin typeface="Meiryo UI"/>
                <a:ea typeface="Meiryo UI"/>
              </a:rPr>
              <a:t>（様式</a:t>
            </a:r>
            <a:r>
              <a:rPr lang="en-US" altLang="ja-JP" sz="1600" kern="0">
                <a:latin typeface="Meiryo UI"/>
                <a:ea typeface="Meiryo UI"/>
              </a:rPr>
              <a:t>2</a:t>
            </a:r>
            <a:r>
              <a:rPr lang="ja-JP" altLang="en-US" sz="1600" kern="0">
                <a:latin typeface="Meiryo UI"/>
                <a:ea typeface="Meiryo UI"/>
              </a:rPr>
              <a:t>別紙）物流</a:t>
            </a:r>
            <a:r>
              <a:rPr lang="en-US" altLang="ja-JP" sz="1600" kern="0">
                <a:latin typeface="Meiryo UI"/>
                <a:ea typeface="Meiryo UI"/>
              </a:rPr>
              <a:t>DX</a:t>
            </a:r>
            <a:r>
              <a:rPr lang="ja-JP" altLang="en-US" sz="1600" kern="0">
                <a:latin typeface="Meiryo UI"/>
                <a:ea typeface="Meiryo UI"/>
              </a:rPr>
              <a:t>推進実証計画の詳細は本フォーマットを用いて作成してください</a:t>
            </a:r>
            <a:endParaRPr lang="en-US" altLang="ja-JP" sz="1600" kern="0">
              <a:latin typeface="Meiryo UI"/>
              <a:ea typeface="Meiryo UI"/>
            </a:endParaRPr>
          </a:p>
          <a:p>
            <a:pPr marL="177800" indent="-177800" defTabSz="1703388">
              <a:spcBef>
                <a:spcPts val="1200"/>
              </a:spcBef>
              <a:buFont typeface="Arial" panose="020B0604020202020204" pitchFamily="34" charset="0"/>
              <a:buChar char="•"/>
              <a:tabLst>
                <a:tab pos="7261225" algn="l"/>
              </a:tabLst>
            </a:pPr>
            <a:r>
              <a:rPr lang="ja-JP" altLang="en-US" sz="1600" kern="0">
                <a:solidFill>
                  <a:schemeClr val="tx1"/>
                </a:solidFill>
                <a:latin typeface="Meiryo UI" panose="020B0604030504040204" pitchFamily="50" charset="-128"/>
                <a:ea typeface="Meiryo UI" panose="020B0604030504040204" pitchFamily="50" charset="-128"/>
              </a:rPr>
              <a:t>作成にあたり、記入内容等に不明点がある場合は必要に応じて別添サンプルをご参照ください</a:t>
            </a:r>
            <a:endParaRPr lang="en-US" altLang="ja-JP" sz="1600" kern="0">
              <a:solidFill>
                <a:schemeClr val="tx1"/>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a:solidFill>
                  <a:schemeClr val="tx1"/>
                </a:solidFill>
                <a:latin typeface="Meiryo UI" panose="020B0604030504040204" pitchFamily="50" charset="-128"/>
                <a:ea typeface="Meiryo UI" panose="020B0604030504040204" pitchFamily="50" charset="-128"/>
              </a:rPr>
              <a:t>本ページは計画作成にあたっての留意事項ですので、提出時には削除ください</a:t>
            </a:r>
            <a:endParaRPr lang="en-US" altLang="ja-JP" sz="1600" kern="0">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a:latin typeface="Meiryo UI"/>
                <a:ea typeface="Meiryo UI"/>
              </a:rPr>
              <a:t>体制図などの補足説明ページは必要に応じて追加していただいて構いません</a:t>
            </a:r>
          </a:p>
        </p:txBody>
      </p:sp>
    </p:spTree>
    <p:extLst>
      <p:ext uri="{BB962C8B-B14F-4D97-AF65-F5344CB8AC3E}">
        <p14:creationId xmlns:p14="http://schemas.microsoft.com/office/powerpoint/2010/main" val="2383849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7" name="直線矢印コネクタ 9">
            <a:extLst>
              <a:ext uri="{FF2B5EF4-FFF2-40B4-BE49-F238E27FC236}">
                <a16:creationId xmlns:a16="http://schemas.microsoft.com/office/drawing/2014/main" id="{A9090D6E-CBAB-EC26-AFF9-7E880660A731}"/>
              </a:ext>
            </a:extLst>
          </p:cNvPr>
          <p:cNvCxnSpPr>
            <a:cxnSpLocks/>
          </p:cNvCxnSpPr>
          <p:nvPr/>
        </p:nvCxnSpPr>
        <p:spPr>
          <a:xfrm flipV="1">
            <a:off x="3321870" y="5182232"/>
            <a:ext cx="0" cy="615600"/>
          </a:xfrm>
          <a:prstGeom prst="straightConnector1">
            <a:avLst/>
          </a:prstGeom>
          <a:noFill/>
          <a:ln w="9525" cap="flat" cmpd="sng" algn="ctr">
            <a:solidFill>
              <a:srgbClr val="FFFFFF">
                <a:lumMod val="85000"/>
              </a:srgbClr>
            </a:solidFill>
            <a:prstDash val="solid"/>
            <a:tailEnd type="triangle"/>
          </a:ln>
          <a:effectLst/>
        </p:spPr>
      </p:cxnSp>
      <p:cxnSp>
        <p:nvCxnSpPr>
          <p:cNvPr id="44" name="直線矢印コネクタ 9">
            <a:extLst>
              <a:ext uri="{FF2B5EF4-FFF2-40B4-BE49-F238E27FC236}">
                <a16:creationId xmlns:a16="http://schemas.microsoft.com/office/drawing/2014/main" id="{E13380BB-B729-4FC5-A9CA-FE16E5A581D3}"/>
              </a:ext>
            </a:extLst>
          </p:cNvPr>
          <p:cNvCxnSpPr>
            <a:cxnSpLocks/>
          </p:cNvCxnSpPr>
          <p:nvPr/>
        </p:nvCxnSpPr>
        <p:spPr>
          <a:xfrm flipV="1">
            <a:off x="3321870" y="2153734"/>
            <a:ext cx="0" cy="615600"/>
          </a:xfrm>
          <a:prstGeom prst="straightConnector1">
            <a:avLst/>
          </a:prstGeom>
          <a:noFill/>
          <a:ln w="9525" cap="flat" cmpd="sng" algn="ctr">
            <a:solidFill>
              <a:srgbClr val="FFFFFF">
                <a:lumMod val="85000"/>
              </a:srgbClr>
            </a:solidFill>
            <a:prstDash val="solid"/>
            <a:tailEnd type="triangle"/>
          </a:ln>
          <a:effectLst/>
        </p:spPr>
      </p:cxnSp>
      <p:sp>
        <p:nvSpPr>
          <p:cNvPr id="2" name="スライド番号プレースホルダー 1">
            <a:extLst>
              <a:ext uri="{FF2B5EF4-FFF2-40B4-BE49-F238E27FC236}">
                <a16:creationId xmlns:a16="http://schemas.microsoft.com/office/drawing/2014/main" id="{55A67CF0-8D51-97DF-E514-47D6BD3030D9}"/>
              </a:ext>
            </a:extLst>
          </p:cNvPr>
          <p:cNvSpPr>
            <a:spLocks noGrp="1"/>
          </p:cNvSpPr>
          <p:nvPr>
            <p:ph type="sldNum" sz="quarter" idx="12"/>
          </p:nvPr>
        </p:nvSpPr>
        <p:spPr/>
        <p:txBody>
          <a:bodyPr/>
          <a:lstStyle/>
          <a:p>
            <a:pPr>
              <a:defRPr/>
            </a:pPr>
            <a:fld id="{F6C2E01A-B428-4AA5-B116-BB9AC8521681}" type="slidenum">
              <a:rPr lang="en-US" altLang="ja-JP" smtClean="0">
                <a:solidFill>
                  <a:srgbClr val="000000"/>
                </a:solidFill>
              </a:rPr>
              <a:pPr>
                <a:defRPr/>
              </a:pPr>
              <a:t>10</a:t>
            </a:fld>
            <a:endParaRPr lang="en-US" altLang="ja-JP">
              <a:solidFill>
                <a:srgbClr val="000000"/>
              </a:solidFill>
            </a:endParaRPr>
          </a:p>
        </p:txBody>
      </p:sp>
      <p:sp>
        <p:nvSpPr>
          <p:cNvPr id="4" name="テキスト ボックス 3">
            <a:extLst>
              <a:ext uri="{FF2B5EF4-FFF2-40B4-BE49-F238E27FC236}">
                <a16:creationId xmlns:a16="http://schemas.microsoft.com/office/drawing/2014/main" id="{B50926EC-D84B-4E21-39A6-22FAE5F55227}"/>
              </a:ext>
            </a:extLst>
          </p:cNvPr>
          <p:cNvSpPr txBox="1"/>
          <p:nvPr/>
        </p:nvSpPr>
        <p:spPr>
          <a:xfrm>
            <a:off x="257175" y="842830"/>
            <a:ext cx="8648692" cy="261610"/>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事業を実施する体制をご記入ください</a:t>
            </a:r>
            <a:endParaRPr lang="en-US" altLang="ja-JP" sz="1100" b="1">
              <a:latin typeface="Meiryo UI" panose="020B0604030504040204" pitchFamily="50" charset="-128"/>
              <a:ea typeface="Meiryo UI" panose="020B0604030504040204" pitchFamily="50" charset="-128"/>
            </a:endParaRPr>
          </a:p>
        </p:txBody>
      </p:sp>
      <p:sp>
        <p:nvSpPr>
          <p:cNvPr id="5" name="Rectangle 15">
            <a:extLst>
              <a:ext uri="{FF2B5EF4-FFF2-40B4-BE49-F238E27FC236}">
                <a16:creationId xmlns:a16="http://schemas.microsoft.com/office/drawing/2014/main" id="{D44A9EAA-236D-DE15-5EF3-A7D9566C93C1}"/>
              </a:ext>
            </a:extLst>
          </p:cNvPr>
          <p:cNvSpPr/>
          <p:nvPr/>
        </p:nvSpPr>
        <p:spPr>
          <a:xfrm>
            <a:off x="703020" y="1599123"/>
            <a:ext cx="8100000" cy="0"/>
          </a:xfrm>
          <a:prstGeom prst="rect">
            <a:avLst/>
          </a:prstGeom>
          <a:solidFill>
            <a:srgbClr val="D6D6E8"/>
          </a:solidFill>
          <a:ln w="9525">
            <a:solidFill>
              <a:srgbClr val="002060"/>
            </a:solidFill>
          </a:ln>
        </p:spPr>
        <p:txBody>
          <a:bodyPr vertOverflow="overflow" horzOverflow="overflow" wrap="square" tIns="36000" bIns="36000" rtlCol="0" anchor="b">
            <a:noAutofit/>
          </a:bodyPr>
          <a:lstStyle/>
          <a:p>
            <a:pPr marR="0" lvl="0" algn="ctr" defTabSz="914400" rtl="0" eaLnBrk="1" fontAlgn="base" latinLnBrk="0" hangingPunct="1">
              <a:lnSpc>
                <a:spcPct val="130000"/>
              </a:lnSpc>
              <a:spcBef>
                <a:spcPct val="0"/>
              </a:spcBef>
              <a:spcAft>
                <a:spcPct val="0"/>
              </a:spcAft>
              <a:buClrTx/>
              <a:buSzTx/>
              <a:tabLst/>
              <a:defRPr/>
            </a:pPr>
            <a:r>
              <a:rPr kumimoji="1" lang="ja-JP" altLang="en-US"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rPr>
              <a:t>体制</a:t>
            </a:r>
            <a:endParaRPr kumimoji="1" lang="en-US" altLang="ja-JP"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endParaRPr>
          </a:p>
        </p:txBody>
      </p:sp>
      <p:sp>
        <p:nvSpPr>
          <p:cNvPr id="6" name="正方形/長方形 5">
            <a:extLst>
              <a:ext uri="{FF2B5EF4-FFF2-40B4-BE49-F238E27FC236}">
                <a16:creationId xmlns:a16="http://schemas.microsoft.com/office/drawing/2014/main" id="{5FE6E5CF-EE69-D606-4877-E68F60666BC6}"/>
              </a:ext>
            </a:extLst>
          </p:cNvPr>
          <p:cNvSpPr/>
          <p:nvPr/>
        </p:nvSpPr>
        <p:spPr>
          <a:xfrm>
            <a:off x="1268193" y="1861701"/>
            <a:ext cx="2729768" cy="297255"/>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経営層</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0" name="角丸四角形 28">
            <a:extLst>
              <a:ext uri="{FF2B5EF4-FFF2-40B4-BE49-F238E27FC236}">
                <a16:creationId xmlns:a16="http://schemas.microsoft.com/office/drawing/2014/main" id="{29EAF315-44EC-7196-846E-A085BCCEBF10}"/>
              </a:ext>
            </a:extLst>
          </p:cNvPr>
          <p:cNvSpPr/>
          <p:nvPr/>
        </p:nvSpPr>
        <p:spPr>
          <a:xfrm>
            <a:off x="1102295" y="2786471"/>
            <a:ext cx="3016735" cy="2394632"/>
          </a:xfrm>
          <a:prstGeom prst="roundRect">
            <a:avLst>
              <a:gd name="adj" fmla="val 5784"/>
            </a:avLst>
          </a:prstGeom>
          <a:noFill/>
          <a:ln w="28575" cap="flat" cmpd="sng" algn="ctr">
            <a:solidFill>
              <a:srgbClr val="0070C0"/>
            </a:solidFill>
            <a:prstDash val="solid"/>
          </a:ln>
          <a:effectLst/>
        </p:spPr>
        <p:txBody>
          <a:bodyPr tIns="10800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950" b="1" i="0" u="none" strike="noStrike" kern="0" cap="none" spc="0" normalizeH="0" baseline="0" noProof="0">
              <a:ln w="0"/>
              <a:solidFill>
                <a:srgbClr val="000000"/>
              </a:solidFill>
              <a:effectLst/>
              <a:uLnTx/>
              <a:uFillTx/>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E74AF93A-FB80-C4B6-EBCC-0DD36415CCA3}"/>
              </a:ext>
            </a:extLst>
          </p:cNvPr>
          <p:cNvSpPr/>
          <p:nvPr/>
        </p:nvSpPr>
        <p:spPr>
          <a:xfrm>
            <a:off x="936397" y="2988296"/>
            <a:ext cx="331796" cy="1990981"/>
          </a:xfrm>
          <a:prstGeom prst="rect">
            <a:avLst/>
          </a:prstGeom>
          <a:solidFill>
            <a:srgbClr val="0070C0"/>
          </a:solidFill>
          <a:ln w="9525" cap="flat" cmpd="sng" algn="ctr">
            <a:solidFill>
              <a:srgbClr val="0070C0"/>
            </a:solidFill>
            <a:prstDash val="solid"/>
          </a:ln>
          <a:effectLst/>
        </p:spPr>
        <p:txBody>
          <a:bodyPr rot="0" spcFirstLastPara="0" vertOverflow="overflow" horzOverflow="overflow" vert="eaVert" wrap="square" lIns="36000" tIns="36000" rIns="36000" bIns="36000" numCol="1" spcCol="0" rtlCol="0" fromWordArt="0" anchor="ctr" anchorCtr="0" forceAA="0" compatLnSpc="1">
            <a:prstTxWarp prst="textNoShape">
              <a:avLst/>
            </a:prstTxWarp>
            <a:noAutofit/>
          </a:bodyPr>
          <a:lstStyle/>
          <a:p>
            <a:pPr algn="ctr" defTabSz="829361" fontAlgn="base">
              <a:spcBef>
                <a:spcPct val="0"/>
              </a:spcBef>
              <a:spcAft>
                <a:spcPct val="0"/>
              </a:spcAft>
              <a:buClr>
                <a:srgbClr val="000000"/>
              </a:buClr>
              <a:defRPr/>
            </a:pPr>
            <a:r>
              <a:rPr kumimoji="1" lang="ja-JP" altLang="en-US" sz="1200" b="1">
                <a:solidFill>
                  <a:schemeClr val="bg1"/>
                </a:solidFill>
                <a:latin typeface="Meiryo UI" panose="020B0604030504040204" pitchFamily="50" charset="-128"/>
                <a:ea typeface="Meiryo UI" panose="020B0604030504040204" pitchFamily="50" charset="-128"/>
              </a:rPr>
              <a:t>  申請代表チーム（仮）</a:t>
            </a:r>
            <a:endParaRPr kumimoji="1" lang="en-US" altLang="ja-JP" sz="1200" b="1">
              <a:solidFill>
                <a:schemeClr val="bg1"/>
              </a:solidFill>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FAF95D07-E2B4-D084-5BE8-5EC8759B0E32}"/>
              </a:ext>
            </a:extLst>
          </p:cNvPr>
          <p:cNvSpPr/>
          <p:nvPr/>
        </p:nvSpPr>
        <p:spPr>
          <a:xfrm>
            <a:off x="1268193" y="5797832"/>
            <a:ext cx="2729768" cy="382831"/>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kern="0">
                <a:solidFill>
                  <a:srgbClr val="000000"/>
                </a:solidFill>
                <a:latin typeface="Meiryo UI" panose="020B0604030504040204" pitchFamily="50" charset="-128"/>
                <a:ea typeface="Meiryo UI" panose="020B0604030504040204" pitchFamily="50" charset="-128"/>
              </a:rPr>
              <a:t>〇〇センター</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grpSp>
        <p:nvGrpSpPr>
          <p:cNvPr id="29" name="グループ化 28">
            <a:extLst>
              <a:ext uri="{FF2B5EF4-FFF2-40B4-BE49-F238E27FC236}">
                <a16:creationId xmlns:a16="http://schemas.microsoft.com/office/drawing/2014/main" id="{06EB88AA-8EB3-3E4B-DEE6-5C62482DFD86}"/>
              </a:ext>
            </a:extLst>
          </p:cNvPr>
          <p:cNvGrpSpPr/>
          <p:nvPr/>
        </p:nvGrpSpPr>
        <p:grpSpPr>
          <a:xfrm>
            <a:off x="1477663" y="2853539"/>
            <a:ext cx="2265998" cy="2234275"/>
            <a:chOff x="1977675" y="2874638"/>
            <a:chExt cx="1850427" cy="2234275"/>
          </a:xfrm>
        </p:grpSpPr>
        <p:sp>
          <p:nvSpPr>
            <p:cNvPr id="7" name="正方形/長方形 6">
              <a:extLst>
                <a:ext uri="{FF2B5EF4-FFF2-40B4-BE49-F238E27FC236}">
                  <a16:creationId xmlns:a16="http://schemas.microsoft.com/office/drawing/2014/main" id="{BF60E557-1008-FE4D-055C-A145A86575E6}"/>
                </a:ext>
              </a:extLst>
            </p:cNvPr>
            <p:cNvSpPr/>
            <p:nvPr/>
          </p:nvSpPr>
          <p:spPr>
            <a:xfrm>
              <a:off x="1977675" y="2874638"/>
              <a:ext cx="1850427" cy="341276"/>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企画</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6CD2FA7C-CD67-637C-4598-71E65C58F1BD}"/>
                </a:ext>
              </a:extLst>
            </p:cNvPr>
            <p:cNvSpPr/>
            <p:nvPr/>
          </p:nvSpPr>
          <p:spPr>
            <a:xfrm>
              <a:off x="1977675" y="4010438"/>
              <a:ext cx="1850427" cy="341276"/>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kern="0">
                  <a:solidFill>
                    <a:srgbClr val="000000"/>
                  </a:solidFill>
                  <a:latin typeface="Meiryo UI" panose="020B0604030504040204" pitchFamily="50" charset="-128"/>
                  <a:ea typeface="Meiryo UI" panose="020B0604030504040204" pitchFamily="50" charset="-128"/>
                </a:rPr>
                <a:t>人事</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F0540AC2-A9D3-6774-453C-4CBE3E077D7B}"/>
                </a:ext>
              </a:extLst>
            </p:cNvPr>
            <p:cNvSpPr/>
            <p:nvPr/>
          </p:nvSpPr>
          <p:spPr>
            <a:xfrm>
              <a:off x="1977675" y="3253238"/>
              <a:ext cx="1850427" cy="341276"/>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財務</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01CA8FDB-6410-724C-99E0-04DE8BCD4B6F}"/>
                </a:ext>
              </a:extLst>
            </p:cNvPr>
            <p:cNvSpPr/>
            <p:nvPr/>
          </p:nvSpPr>
          <p:spPr>
            <a:xfrm>
              <a:off x="1977675" y="4389038"/>
              <a:ext cx="1850427" cy="341276"/>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kern="0">
                  <a:solidFill>
                    <a:srgbClr val="000000"/>
                  </a:solidFill>
                  <a:latin typeface="Meiryo UI" panose="020B0604030504040204" pitchFamily="50" charset="-128"/>
                  <a:ea typeface="Meiryo UI" panose="020B0604030504040204" pitchFamily="50" charset="-128"/>
                </a:rPr>
                <a:t>総務</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0FEB7975-E4AE-1B6A-A87C-582B0F7B1E4D}"/>
                </a:ext>
              </a:extLst>
            </p:cNvPr>
            <p:cNvSpPr/>
            <p:nvPr/>
          </p:nvSpPr>
          <p:spPr>
            <a:xfrm>
              <a:off x="1977675" y="3631838"/>
              <a:ext cx="1850427" cy="341276"/>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経理</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772B745A-CDF2-B662-7525-F6118584CA2D}"/>
                </a:ext>
              </a:extLst>
            </p:cNvPr>
            <p:cNvSpPr/>
            <p:nvPr/>
          </p:nvSpPr>
          <p:spPr>
            <a:xfrm>
              <a:off x="1977675" y="4767637"/>
              <a:ext cx="1850427" cy="341276"/>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営業</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grpSp>
      <p:graphicFrame>
        <p:nvGraphicFramePr>
          <p:cNvPr id="24" name="表 3">
            <a:extLst>
              <a:ext uri="{FF2B5EF4-FFF2-40B4-BE49-F238E27FC236}">
                <a16:creationId xmlns:a16="http://schemas.microsoft.com/office/drawing/2014/main" id="{08AEB462-83A2-88DB-1F42-5D9966045F06}"/>
              </a:ext>
            </a:extLst>
          </p:cNvPr>
          <p:cNvGraphicFramePr>
            <a:graphicFrameLocks noGrp="1"/>
          </p:cNvGraphicFramePr>
          <p:nvPr>
            <p:extLst>
              <p:ext uri="{D42A27DB-BD31-4B8C-83A1-F6EECF244321}">
                <p14:modId xmlns:p14="http://schemas.microsoft.com/office/powerpoint/2010/main" val="3201051096"/>
              </p:ext>
            </p:extLst>
          </p:nvPr>
        </p:nvGraphicFramePr>
        <p:xfrm>
          <a:off x="4558389" y="1861701"/>
          <a:ext cx="4276424" cy="4318954"/>
        </p:xfrm>
        <a:graphic>
          <a:graphicData uri="http://schemas.openxmlformats.org/drawingml/2006/table">
            <a:tbl>
              <a:tblPr firstRow="1" bandRow="1"/>
              <a:tblGrid>
                <a:gridCol w="1005696">
                  <a:extLst>
                    <a:ext uri="{9D8B030D-6E8A-4147-A177-3AD203B41FA5}">
                      <a16:colId xmlns:a16="http://schemas.microsoft.com/office/drawing/2014/main" val="368102844"/>
                    </a:ext>
                  </a:extLst>
                </a:gridCol>
                <a:gridCol w="3270728">
                  <a:extLst>
                    <a:ext uri="{9D8B030D-6E8A-4147-A177-3AD203B41FA5}">
                      <a16:colId xmlns:a16="http://schemas.microsoft.com/office/drawing/2014/main" val="4272043127"/>
                    </a:ext>
                  </a:extLst>
                </a:gridCol>
              </a:tblGrid>
              <a:tr h="299626">
                <a:tc>
                  <a:txBody>
                    <a:bodyPr/>
                    <a:lstStyle>
                      <a:lvl1pPr marL="0" algn="l" defTabSz="914400" rtl="0" eaLnBrk="1" latinLnBrk="0" hangingPunct="1">
                        <a:defRPr kumimoji="1" sz="1800" b="1" kern="1200">
                          <a:solidFill>
                            <a:schemeClr val="lt1"/>
                          </a:solidFill>
                          <a:latin typeface="游ゴシック" panose="020F0502020204030204"/>
                          <a:ea typeface="ＭＳ Ｐゴシック"/>
                        </a:defRPr>
                      </a:lvl1pPr>
                      <a:lvl2pPr marL="457200" algn="l" defTabSz="914400" rtl="0" eaLnBrk="1" latinLnBrk="0" hangingPunct="1">
                        <a:defRPr kumimoji="1" sz="1800" b="1" kern="1200">
                          <a:solidFill>
                            <a:schemeClr val="lt1"/>
                          </a:solidFill>
                          <a:latin typeface="游ゴシック" panose="020F0502020204030204"/>
                          <a:ea typeface="ＭＳ Ｐゴシック"/>
                        </a:defRPr>
                      </a:lvl2pPr>
                      <a:lvl3pPr marL="914400" algn="l" defTabSz="914400" rtl="0" eaLnBrk="1" latinLnBrk="0" hangingPunct="1">
                        <a:defRPr kumimoji="1" sz="1800" b="1" kern="1200">
                          <a:solidFill>
                            <a:schemeClr val="lt1"/>
                          </a:solidFill>
                          <a:latin typeface="游ゴシック" panose="020F0502020204030204"/>
                          <a:ea typeface="ＭＳ Ｐゴシック"/>
                        </a:defRPr>
                      </a:lvl3pPr>
                      <a:lvl4pPr marL="1371600" algn="l" defTabSz="914400" rtl="0" eaLnBrk="1" latinLnBrk="0" hangingPunct="1">
                        <a:defRPr kumimoji="1" sz="1800" b="1" kern="1200">
                          <a:solidFill>
                            <a:schemeClr val="lt1"/>
                          </a:solidFill>
                          <a:latin typeface="游ゴシック" panose="020F0502020204030204"/>
                          <a:ea typeface="ＭＳ Ｐゴシック"/>
                        </a:defRPr>
                      </a:lvl4pPr>
                      <a:lvl5pPr marL="1828800" algn="l" defTabSz="914400" rtl="0" eaLnBrk="1" latinLnBrk="0" hangingPunct="1">
                        <a:defRPr kumimoji="1" sz="1800" b="1" kern="1200">
                          <a:solidFill>
                            <a:schemeClr val="lt1"/>
                          </a:solidFill>
                          <a:latin typeface="游ゴシック" panose="020F0502020204030204"/>
                          <a:ea typeface="ＭＳ Ｐゴシック"/>
                        </a:defRPr>
                      </a:lvl5pPr>
                      <a:lvl6pPr marL="2286000" algn="l" defTabSz="914400" rtl="0" eaLnBrk="1" latinLnBrk="0" hangingPunct="1">
                        <a:defRPr kumimoji="1" sz="1800" b="1" kern="1200">
                          <a:solidFill>
                            <a:schemeClr val="lt1"/>
                          </a:solidFill>
                          <a:latin typeface="游ゴシック" panose="020F0502020204030204"/>
                          <a:ea typeface="ＭＳ Ｐゴシック"/>
                        </a:defRPr>
                      </a:lvl6pPr>
                      <a:lvl7pPr marL="2743200" algn="l" defTabSz="914400" rtl="0" eaLnBrk="1" latinLnBrk="0" hangingPunct="1">
                        <a:defRPr kumimoji="1" sz="1800" b="1" kern="1200">
                          <a:solidFill>
                            <a:schemeClr val="lt1"/>
                          </a:solidFill>
                          <a:latin typeface="游ゴシック" panose="020F0502020204030204"/>
                          <a:ea typeface="ＭＳ Ｐゴシック"/>
                        </a:defRPr>
                      </a:lvl7pPr>
                      <a:lvl8pPr marL="3200400" algn="l" defTabSz="914400" rtl="0" eaLnBrk="1" latinLnBrk="0" hangingPunct="1">
                        <a:defRPr kumimoji="1" sz="1800" b="1" kern="1200">
                          <a:solidFill>
                            <a:schemeClr val="lt1"/>
                          </a:solidFill>
                          <a:latin typeface="游ゴシック" panose="020F0502020204030204"/>
                          <a:ea typeface="ＭＳ Ｐゴシック"/>
                        </a:defRPr>
                      </a:lvl8pPr>
                      <a:lvl9pPr marL="3657600" algn="l" defTabSz="914400" rtl="0" eaLnBrk="1" latinLnBrk="0" hangingPunct="1">
                        <a:defRPr kumimoji="1" sz="1800" b="1" kern="1200">
                          <a:solidFill>
                            <a:schemeClr val="lt1"/>
                          </a:solidFill>
                          <a:latin typeface="游ゴシック" panose="020F0502020204030204"/>
                          <a:ea typeface="ＭＳ Ｐゴシック"/>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bg1"/>
                          </a:solidFill>
                          <a:latin typeface="Meiryo UI" panose="020B0604030504040204" pitchFamily="50" charset="-128"/>
                          <a:ea typeface="Meiryo UI" panose="020B0604030504040204" pitchFamily="50" charset="-128"/>
                        </a:rPr>
                        <a:t>参加者</a:t>
                      </a:r>
                      <a:endParaRPr kumimoji="1" lang="en-US" altLang="ja-JP" sz="1200" b="0">
                        <a:solidFill>
                          <a:schemeClr val="bg1"/>
                        </a:solidFill>
                        <a:latin typeface="Meiryo UI" panose="020B0604030504040204" pitchFamily="50" charset="-128"/>
                        <a:ea typeface="Meiryo UI" panose="020B0604030504040204" pitchFamily="50" charset="-128"/>
                      </a:endParaRPr>
                    </a:p>
                  </a:txBody>
                  <a:tcPr marL="89639" marR="89639"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游ゴシック" panose="020F0502020204030204"/>
                          <a:ea typeface="ＭＳ Ｐゴシック"/>
                        </a:defRPr>
                      </a:lvl1pPr>
                      <a:lvl2pPr marL="457200" algn="l" defTabSz="914400" rtl="0" eaLnBrk="1" latinLnBrk="0" hangingPunct="1">
                        <a:defRPr kumimoji="1" sz="1800" b="1" kern="1200">
                          <a:solidFill>
                            <a:schemeClr val="lt1"/>
                          </a:solidFill>
                          <a:latin typeface="游ゴシック" panose="020F0502020204030204"/>
                          <a:ea typeface="ＭＳ Ｐゴシック"/>
                        </a:defRPr>
                      </a:lvl2pPr>
                      <a:lvl3pPr marL="914400" algn="l" defTabSz="914400" rtl="0" eaLnBrk="1" latinLnBrk="0" hangingPunct="1">
                        <a:defRPr kumimoji="1" sz="1800" b="1" kern="1200">
                          <a:solidFill>
                            <a:schemeClr val="lt1"/>
                          </a:solidFill>
                          <a:latin typeface="游ゴシック" panose="020F0502020204030204"/>
                          <a:ea typeface="ＭＳ Ｐゴシック"/>
                        </a:defRPr>
                      </a:lvl3pPr>
                      <a:lvl4pPr marL="1371600" algn="l" defTabSz="914400" rtl="0" eaLnBrk="1" latinLnBrk="0" hangingPunct="1">
                        <a:defRPr kumimoji="1" sz="1800" b="1" kern="1200">
                          <a:solidFill>
                            <a:schemeClr val="lt1"/>
                          </a:solidFill>
                          <a:latin typeface="游ゴシック" panose="020F0502020204030204"/>
                          <a:ea typeface="ＭＳ Ｐゴシック"/>
                        </a:defRPr>
                      </a:lvl4pPr>
                      <a:lvl5pPr marL="1828800" algn="l" defTabSz="914400" rtl="0" eaLnBrk="1" latinLnBrk="0" hangingPunct="1">
                        <a:defRPr kumimoji="1" sz="1800" b="1" kern="1200">
                          <a:solidFill>
                            <a:schemeClr val="lt1"/>
                          </a:solidFill>
                          <a:latin typeface="游ゴシック" panose="020F0502020204030204"/>
                          <a:ea typeface="ＭＳ Ｐゴシック"/>
                        </a:defRPr>
                      </a:lvl5pPr>
                      <a:lvl6pPr marL="2286000" algn="l" defTabSz="914400" rtl="0" eaLnBrk="1" latinLnBrk="0" hangingPunct="1">
                        <a:defRPr kumimoji="1" sz="1800" b="1" kern="1200">
                          <a:solidFill>
                            <a:schemeClr val="lt1"/>
                          </a:solidFill>
                          <a:latin typeface="游ゴシック" panose="020F0502020204030204"/>
                          <a:ea typeface="ＭＳ Ｐゴシック"/>
                        </a:defRPr>
                      </a:lvl6pPr>
                      <a:lvl7pPr marL="2743200" algn="l" defTabSz="914400" rtl="0" eaLnBrk="1" latinLnBrk="0" hangingPunct="1">
                        <a:defRPr kumimoji="1" sz="1800" b="1" kern="1200">
                          <a:solidFill>
                            <a:schemeClr val="lt1"/>
                          </a:solidFill>
                          <a:latin typeface="游ゴシック" panose="020F0502020204030204"/>
                          <a:ea typeface="ＭＳ Ｐゴシック"/>
                        </a:defRPr>
                      </a:lvl7pPr>
                      <a:lvl8pPr marL="3200400" algn="l" defTabSz="914400" rtl="0" eaLnBrk="1" latinLnBrk="0" hangingPunct="1">
                        <a:defRPr kumimoji="1" sz="1800" b="1" kern="1200">
                          <a:solidFill>
                            <a:schemeClr val="lt1"/>
                          </a:solidFill>
                          <a:latin typeface="游ゴシック" panose="020F0502020204030204"/>
                          <a:ea typeface="ＭＳ Ｐゴシック"/>
                        </a:defRPr>
                      </a:lvl8pPr>
                      <a:lvl9pPr marL="3657600" algn="l" defTabSz="914400" rtl="0" eaLnBrk="1" latinLnBrk="0" hangingPunct="1">
                        <a:defRPr kumimoji="1" sz="1800" b="1" kern="1200">
                          <a:solidFill>
                            <a:schemeClr val="lt1"/>
                          </a:solidFill>
                          <a:latin typeface="游ゴシック" panose="020F0502020204030204"/>
                          <a:ea typeface="ＭＳ Ｐゴシック"/>
                        </a:defRPr>
                      </a:lvl9pPr>
                    </a:lstStyle>
                    <a:p>
                      <a:pPr algn="ctr"/>
                      <a:r>
                        <a:rPr kumimoji="1" lang="ja-JP" altLang="en-US" sz="1200" b="0">
                          <a:solidFill>
                            <a:schemeClr val="bg1"/>
                          </a:solidFill>
                          <a:latin typeface="Meiryo UI" panose="020B0604030504040204" pitchFamily="50" charset="-128"/>
                          <a:ea typeface="Meiryo UI" panose="020B0604030504040204" pitchFamily="50" charset="-128"/>
                        </a:rPr>
                        <a:t>役割</a:t>
                      </a:r>
                    </a:p>
                  </a:txBody>
                  <a:tcPr marL="89639" marR="89639"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4120443236"/>
                  </a:ext>
                </a:extLst>
              </a:tr>
              <a:tr h="566177">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eiryo UI" panose="020B0604030504040204" pitchFamily="50" charset="-128"/>
                          <a:ea typeface="Meiryo UI" panose="020B0604030504040204" pitchFamily="50" charset="-128"/>
                        </a:rPr>
                        <a:t>経営</a:t>
                      </a:r>
                      <a:endParaRPr kumimoji="1" lang="en-US" altLang="ja-JP" sz="1200" b="0">
                        <a:solidFill>
                          <a:schemeClr val="tx1"/>
                        </a:solidFill>
                        <a:latin typeface="Meiryo UI" panose="020B0604030504040204" pitchFamily="50" charset="-128"/>
                        <a:ea typeface="Meiryo UI" panose="020B0604030504040204" pitchFamily="50" charset="-128"/>
                      </a:endParaRPr>
                    </a:p>
                  </a:txBody>
                  <a:tcPr marL="89639" marR="89639" anchor="ctr">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5A5A5">
                        <a:tint val="4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b="0">
                          <a:solidFill>
                            <a:schemeClr val="tx1"/>
                          </a:solidFill>
                          <a:latin typeface="Meiryo UI" panose="020B0604030504040204" pitchFamily="50" charset="-128"/>
                          <a:ea typeface="Meiryo UI" panose="020B0604030504040204" pitchFamily="50" charset="-128"/>
                        </a:rPr>
                        <a:t>申請代表チーム（仮）の選任と物流</a:t>
                      </a:r>
                      <a:r>
                        <a:rPr kumimoji="1" lang="en-US" altLang="ja-JP" sz="1200" b="0">
                          <a:solidFill>
                            <a:schemeClr val="tx1"/>
                          </a:solidFill>
                          <a:latin typeface="Meiryo UI" panose="020B0604030504040204" pitchFamily="50" charset="-128"/>
                          <a:ea typeface="Meiryo UI" panose="020B0604030504040204" pitchFamily="50" charset="-128"/>
                        </a:rPr>
                        <a:t>DX</a:t>
                      </a:r>
                      <a:r>
                        <a:rPr kumimoji="1" lang="ja-JP" altLang="en-US" sz="1200" b="0">
                          <a:solidFill>
                            <a:schemeClr val="tx1"/>
                          </a:solidFill>
                          <a:latin typeface="Meiryo UI" panose="020B0604030504040204" pitchFamily="50" charset="-128"/>
                          <a:ea typeface="Meiryo UI" panose="020B0604030504040204" pitchFamily="50" charset="-128"/>
                        </a:rPr>
                        <a:t>推進実証計画の最終責任者</a:t>
                      </a:r>
                    </a:p>
                  </a:txBody>
                  <a:tcPr marL="89639" marR="89639" anchor="ctr">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1784705310"/>
                  </a:ext>
                </a:extLst>
              </a:tr>
              <a:tr h="717618">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eiryo UI" panose="020B0604030504040204" pitchFamily="50" charset="-128"/>
                          <a:ea typeface="Meiryo UI" panose="020B0604030504040204" pitchFamily="50" charset="-128"/>
                        </a:rPr>
                        <a:t>〇〇センター</a:t>
                      </a:r>
                      <a:endParaRPr kumimoji="1" lang="en-US" altLang="ja-JP" sz="1200" b="0">
                        <a:solidFill>
                          <a:schemeClr val="tx1"/>
                        </a:solidFill>
                        <a:latin typeface="Meiryo UI" panose="020B0604030504040204" pitchFamily="50" charset="-128"/>
                        <a:ea typeface="Meiryo UI" panose="020B0604030504040204" pitchFamily="50" charset="-128"/>
                      </a:endParaRPr>
                    </a:p>
                  </a:txBody>
                  <a:tcPr marL="89639" marR="89639"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b="0">
                          <a:solidFill>
                            <a:schemeClr val="tx1"/>
                          </a:solidFill>
                          <a:latin typeface="Meiryo UI" panose="020B0604030504040204" pitchFamily="50" charset="-128"/>
                          <a:ea typeface="Meiryo UI" panose="020B0604030504040204" pitchFamily="50" charset="-128"/>
                        </a:rPr>
                        <a:t>現場オペレーションの責任者として作業手順の作成と従業員への教育等を実施</a:t>
                      </a:r>
                    </a:p>
                  </a:txBody>
                  <a:tcPr marL="89639" marR="89639"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086472967"/>
                  </a:ext>
                </a:extLst>
              </a:tr>
              <a:tr h="717618">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eiryo UI" panose="020B0604030504040204" pitchFamily="50" charset="-128"/>
                          <a:ea typeface="Meiryo UI" panose="020B0604030504040204" pitchFamily="50" charset="-128"/>
                        </a:rPr>
                        <a:t>企画</a:t>
                      </a:r>
                      <a:endParaRPr kumimoji="1" lang="en-US" altLang="ja-JP" sz="1200" b="0">
                        <a:solidFill>
                          <a:schemeClr val="tx1"/>
                        </a:solidFill>
                        <a:latin typeface="Meiryo UI" panose="020B0604030504040204" pitchFamily="50" charset="-128"/>
                        <a:ea typeface="Meiryo UI" panose="020B0604030504040204" pitchFamily="50" charset="-128"/>
                      </a:endParaRPr>
                    </a:p>
                  </a:txBody>
                  <a:tcPr marL="89639" marR="89639"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b="0">
                          <a:solidFill>
                            <a:schemeClr val="tx1"/>
                          </a:solidFill>
                          <a:latin typeface="Meiryo UI" panose="020B0604030504040204" pitchFamily="50" charset="-128"/>
                          <a:ea typeface="Meiryo UI" panose="020B0604030504040204" pitchFamily="50" charset="-128"/>
                        </a:rPr>
                        <a:t>経営が推進する事業戦略と物流</a:t>
                      </a:r>
                      <a:r>
                        <a:rPr kumimoji="1" lang="en-US" altLang="ja-JP" sz="1200" b="0">
                          <a:solidFill>
                            <a:schemeClr val="tx1"/>
                          </a:solidFill>
                          <a:latin typeface="Meiryo UI" panose="020B0604030504040204" pitchFamily="50" charset="-128"/>
                          <a:ea typeface="Meiryo UI" panose="020B0604030504040204" pitchFamily="50" charset="-128"/>
                        </a:rPr>
                        <a:t>DX</a:t>
                      </a:r>
                      <a:r>
                        <a:rPr kumimoji="1" lang="ja-JP" altLang="en-US" sz="1200" b="0">
                          <a:solidFill>
                            <a:schemeClr val="tx1"/>
                          </a:solidFill>
                          <a:latin typeface="Meiryo UI" panose="020B0604030504040204" pitchFamily="50" charset="-128"/>
                          <a:ea typeface="Meiryo UI" panose="020B0604030504040204" pitchFamily="50" charset="-128"/>
                        </a:rPr>
                        <a:t>実証推進計画の整合性を調整しつつ、物流</a:t>
                      </a:r>
                      <a:r>
                        <a:rPr kumimoji="1" lang="en-US" altLang="ja-JP" sz="1200" b="0">
                          <a:solidFill>
                            <a:schemeClr val="tx1"/>
                          </a:solidFill>
                          <a:latin typeface="Meiryo UI" panose="020B0604030504040204" pitchFamily="50" charset="-128"/>
                          <a:ea typeface="Meiryo UI" panose="020B0604030504040204" pitchFamily="50" charset="-128"/>
                        </a:rPr>
                        <a:t>DX</a:t>
                      </a:r>
                      <a:r>
                        <a:rPr kumimoji="1" lang="ja-JP" altLang="en-US" sz="1200" b="0">
                          <a:solidFill>
                            <a:schemeClr val="tx1"/>
                          </a:solidFill>
                          <a:latin typeface="Meiryo UI" panose="020B0604030504040204" pitchFamily="50" charset="-128"/>
                          <a:ea typeface="Meiryo UI" panose="020B0604030504040204" pitchFamily="50" charset="-128"/>
                        </a:rPr>
                        <a:t>計画の最終作成</a:t>
                      </a:r>
                    </a:p>
                  </a:txBody>
                  <a:tcPr marL="89639" marR="89639"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3612060397"/>
                  </a:ext>
                </a:extLst>
              </a:tr>
              <a:tr h="725869">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財務・経理</a:t>
                      </a:r>
                      <a:endParaRPr kumimoji="1" lang="en-US" altLang="ja-JP" sz="1200">
                        <a:latin typeface="Meiryo UI" panose="020B0604030504040204" pitchFamily="50" charset="-128"/>
                        <a:ea typeface="Meiryo UI" panose="020B0604030504040204" pitchFamily="50" charset="-128"/>
                      </a:endParaRPr>
                    </a:p>
                  </a:txBody>
                  <a:tcPr marL="89639" marR="89639"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a:solidFill>
                            <a:schemeClr val="tx1"/>
                          </a:solidFill>
                          <a:latin typeface="Meiryo UI" panose="020B0604030504040204" pitchFamily="50" charset="-128"/>
                          <a:ea typeface="Meiryo UI" panose="020B0604030504040204" pitchFamily="50" charset="-128"/>
                        </a:rPr>
                        <a:t>資金計画の作成と金融機関との調整</a:t>
                      </a:r>
                    </a:p>
                  </a:txBody>
                  <a:tcPr marL="89639" marR="89639"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090644917"/>
                  </a:ext>
                </a:extLst>
              </a:tr>
              <a:tr h="566177">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人事・総務</a:t>
                      </a:r>
                      <a:endParaRPr kumimoji="1" lang="en-US" altLang="ja-JP" sz="1200">
                        <a:latin typeface="Meiryo UI" panose="020B0604030504040204" pitchFamily="50" charset="-128"/>
                        <a:ea typeface="Meiryo UI" panose="020B0604030504040204" pitchFamily="50" charset="-128"/>
                      </a:endParaRPr>
                    </a:p>
                  </a:txBody>
                  <a:tcPr marL="89639" marR="89639"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a:solidFill>
                            <a:schemeClr val="tx1"/>
                          </a:solidFill>
                          <a:latin typeface="Meiryo UI" panose="020B0604030504040204" pitchFamily="50" charset="-128"/>
                          <a:ea typeface="Meiryo UI" panose="020B0604030504040204" pitchFamily="50" charset="-128"/>
                        </a:rPr>
                        <a:t>物流</a:t>
                      </a:r>
                      <a:r>
                        <a:rPr kumimoji="1" lang="en-US" altLang="ja-JP" sz="1200">
                          <a:solidFill>
                            <a:schemeClr val="tx1"/>
                          </a:solidFill>
                          <a:latin typeface="Meiryo UI" panose="020B0604030504040204" pitchFamily="50" charset="-128"/>
                          <a:ea typeface="Meiryo UI" panose="020B0604030504040204" pitchFamily="50" charset="-128"/>
                        </a:rPr>
                        <a:t>DX</a:t>
                      </a:r>
                      <a:r>
                        <a:rPr kumimoji="1" lang="ja-JP" altLang="en-US" sz="1200">
                          <a:solidFill>
                            <a:schemeClr val="tx1"/>
                          </a:solidFill>
                          <a:latin typeface="Meiryo UI" panose="020B0604030504040204" pitchFamily="50" charset="-128"/>
                          <a:ea typeface="Meiryo UI" panose="020B0604030504040204" pitchFamily="50" charset="-128"/>
                        </a:rPr>
                        <a:t>推進実証の体制整備、社内でのその他関係部門との連携調整など</a:t>
                      </a:r>
                    </a:p>
                  </a:txBody>
                  <a:tcPr marL="89639" marR="89639"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91379332"/>
                  </a:ext>
                </a:extLst>
              </a:tr>
              <a:tr h="725869">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a:latin typeface="Meiryo UI" panose="020B0604030504040204" pitchFamily="50" charset="-128"/>
                          <a:ea typeface="Meiryo UI" panose="020B0604030504040204" pitchFamily="50" charset="-128"/>
                        </a:rPr>
                        <a:t>営業</a:t>
                      </a:r>
                    </a:p>
                  </a:txBody>
                  <a:tcPr marL="89639" marR="89639"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dirty="0">
                          <a:solidFill>
                            <a:schemeClr val="tx1"/>
                          </a:solidFill>
                          <a:latin typeface="Meiryo UI" panose="020B0604030504040204" pitchFamily="50" charset="-128"/>
                          <a:ea typeface="Meiryo UI" panose="020B0604030504040204" pitchFamily="50" charset="-128"/>
                        </a:rPr>
                        <a:t>物流</a:t>
                      </a:r>
                      <a:r>
                        <a:rPr kumimoji="1" lang="en-US" altLang="ja-JP" sz="1200" dirty="0">
                          <a:solidFill>
                            <a:schemeClr val="tx1"/>
                          </a:solidFill>
                          <a:latin typeface="Meiryo UI" panose="020B0604030504040204" pitchFamily="50" charset="-128"/>
                          <a:ea typeface="Meiryo UI" panose="020B0604030504040204" pitchFamily="50" charset="-128"/>
                        </a:rPr>
                        <a:t>DX</a:t>
                      </a:r>
                      <a:r>
                        <a:rPr kumimoji="1" lang="ja-JP" altLang="en-US" sz="1200" dirty="0">
                          <a:solidFill>
                            <a:schemeClr val="tx1"/>
                          </a:solidFill>
                          <a:latin typeface="Meiryo UI" panose="020B0604030504040204" pitchFamily="50" charset="-128"/>
                          <a:ea typeface="Meiryo UI" panose="020B0604030504040204" pitchFamily="50" charset="-128"/>
                        </a:rPr>
                        <a:t>の実施効果を踏まえた顧客企業等への価値説明と折衝</a:t>
                      </a:r>
                    </a:p>
                  </a:txBody>
                  <a:tcPr marL="89639" marR="89639"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92798863"/>
                  </a:ext>
                </a:extLst>
              </a:tr>
            </a:tbl>
          </a:graphicData>
        </a:graphic>
      </p:graphicFrame>
      <p:sp>
        <p:nvSpPr>
          <p:cNvPr id="38" name="吹き出し: 四角形 37">
            <a:extLst>
              <a:ext uri="{FF2B5EF4-FFF2-40B4-BE49-F238E27FC236}">
                <a16:creationId xmlns:a16="http://schemas.microsoft.com/office/drawing/2014/main" id="{64888F68-363D-34D6-53EF-CF5E2EC73DA9}"/>
              </a:ext>
            </a:extLst>
          </p:cNvPr>
          <p:cNvSpPr/>
          <p:nvPr/>
        </p:nvSpPr>
        <p:spPr>
          <a:xfrm>
            <a:off x="2916783" y="2334118"/>
            <a:ext cx="826878" cy="241398"/>
          </a:xfrm>
          <a:prstGeom prst="wedgeRectCallout">
            <a:avLst>
              <a:gd name="adj1" fmla="val 38778"/>
              <a:gd name="adj2" fmla="val 18774"/>
            </a:avLst>
          </a:prstGeom>
          <a:solidFill>
            <a:srgbClr val="FFFFFF"/>
          </a:solidFill>
          <a:ln>
            <a:solidFill>
              <a:srgbClr val="FFFFFF">
                <a:lumMod val="85000"/>
              </a:srgbClr>
            </a:solidFill>
          </a:ln>
        </p:spPr>
        <p:txBody>
          <a:bodyPr wrap="squar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報告・相談</a:t>
            </a:r>
            <a:endPar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grpSp>
        <p:nvGrpSpPr>
          <p:cNvPr id="43" name="グループ化 42">
            <a:extLst>
              <a:ext uri="{FF2B5EF4-FFF2-40B4-BE49-F238E27FC236}">
                <a16:creationId xmlns:a16="http://schemas.microsoft.com/office/drawing/2014/main" id="{7D5C49A7-0712-79AA-7A72-80E86D25F2C5}"/>
              </a:ext>
            </a:extLst>
          </p:cNvPr>
          <p:cNvGrpSpPr/>
          <p:nvPr/>
        </p:nvGrpSpPr>
        <p:grpSpPr>
          <a:xfrm>
            <a:off x="1591924" y="2169568"/>
            <a:ext cx="2151737" cy="3630493"/>
            <a:chOff x="1578012" y="2121936"/>
            <a:chExt cx="2151737" cy="3630493"/>
          </a:xfrm>
        </p:grpSpPr>
        <p:cxnSp>
          <p:nvCxnSpPr>
            <p:cNvPr id="45" name="直線矢印コネクタ 9">
              <a:extLst>
                <a:ext uri="{FF2B5EF4-FFF2-40B4-BE49-F238E27FC236}">
                  <a16:creationId xmlns:a16="http://schemas.microsoft.com/office/drawing/2014/main" id="{A267C04E-D09C-CC74-A893-E0475D643DFD}"/>
                </a:ext>
              </a:extLst>
            </p:cNvPr>
            <p:cNvCxnSpPr>
              <a:cxnSpLocks/>
            </p:cNvCxnSpPr>
            <p:nvPr/>
          </p:nvCxnSpPr>
          <p:spPr>
            <a:xfrm>
              <a:off x="1991451" y="2121936"/>
              <a:ext cx="0" cy="616903"/>
            </a:xfrm>
            <a:prstGeom prst="straightConnector1">
              <a:avLst/>
            </a:prstGeom>
            <a:noFill/>
            <a:ln w="9525" cap="flat" cmpd="sng" algn="ctr">
              <a:solidFill>
                <a:srgbClr val="FFFFFF">
                  <a:lumMod val="85000"/>
                </a:srgbClr>
              </a:solidFill>
              <a:prstDash val="solid"/>
              <a:tailEnd type="triangle"/>
            </a:ln>
            <a:effectLst/>
          </p:spPr>
        </p:cxnSp>
        <p:cxnSp>
          <p:nvCxnSpPr>
            <p:cNvPr id="39" name="直線矢印コネクタ 9">
              <a:extLst>
                <a:ext uri="{FF2B5EF4-FFF2-40B4-BE49-F238E27FC236}">
                  <a16:creationId xmlns:a16="http://schemas.microsoft.com/office/drawing/2014/main" id="{AC67E350-BDA9-D694-88E2-55ECD2D55332}"/>
                </a:ext>
              </a:extLst>
            </p:cNvPr>
            <p:cNvCxnSpPr>
              <a:cxnSpLocks/>
            </p:cNvCxnSpPr>
            <p:nvPr/>
          </p:nvCxnSpPr>
          <p:spPr>
            <a:xfrm>
              <a:off x="1991451" y="5135526"/>
              <a:ext cx="0" cy="616903"/>
            </a:xfrm>
            <a:prstGeom prst="straightConnector1">
              <a:avLst/>
            </a:prstGeom>
            <a:noFill/>
            <a:ln w="9525" cap="flat" cmpd="sng" algn="ctr">
              <a:solidFill>
                <a:srgbClr val="FFFFFF">
                  <a:lumMod val="85000"/>
                </a:srgbClr>
              </a:solidFill>
              <a:prstDash val="solid"/>
              <a:tailEnd type="triangle"/>
            </a:ln>
            <a:effectLst/>
          </p:spPr>
        </p:cxnSp>
        <p:sp>
          <p:nvSpPr>
            <p:cNvPr id="40" name="吹き出し: 四角形 39">
              <a:extLst>
                <a:ext uri="{FF2B5EF4-FFF2-40B4-BE49-F238E27FC236}">
                  <a16:creationId xmlns:a16="http://schemas.microsoft.com/office/drawing/2014/main" id="{C0106722-04DE-9E78-D9F2-4DDD48B16D3D}"/>
                </a:ext>
              </a:extLst>
            </p:cNvPr>
            <p:cNvSpPr/>
            <p:nvPr/>
          </p:nvSpPr>
          <p:spPr>
            <a:xfrm>
              <a:off x="1578012" y="5321701"/>
              <a:ext cx="826878" cy="241398"/>
            </a:xfrm>
            <a:prstGeom prst="wedgeRectCallout">
              <a:avLst>
                <a:gd name="adj1" fmla="val 38778"/>
                <a:gd name="adj2" fmla="val 18774"/>
              </a:avLst>
            </a:prstGeom>
            <a:solidFill>
              <a:srgbClr val="FFFFFF"/>
            </a:solidFill>
            <a:ln>
              <a:solidFill>
                <a:srgbClr val="FFFFFF">
                  <a:lumMod val="85000"/>
                </a:srgbClr>
              </a:solidFill>
            </a:ln>
          </p:spPr>
          <p:txBody>
            <a:bodyPr wrap="squar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承認・決裁</a:t>
              </a:r>
              <a:endPar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42" name="吹き出し: 四角形 41">
              <a:extLst>
                <a:ext uri="{FF2B5EF4-FFF2-40B4-BE49-F238E27FC236}">
                  <a16:creationId xmlns:a16="http://schemas.microsoft.com/office/drawing/2014/main" id="{D8FDAFD0-EDC3-DC6C-1855-339DD8494054}"/>
                </a:ext>
              </a:extLst>
            </p:cNvPr>
            <p:cNvSpPr/>
            <p:nvPr/>
          </p:nvSpPr>
          <p:spPr>
            <a:xfrm>
              <a:off x="2902871" y="5321701"/>
              <a:ext cx="826878" cy="241398"/>
            </a:xfrm>
            <a:prstGeom prst="wedgeRectCallout">
              <a:avLst>
                <a:gd name="adj1" fmla="val 38778"/>
                <a:gd name="adj2" fmla="val 18774"/>
              </a:avLst>
            </a:prstGeom>
            <a:solidFill>
              <a:srgbClr val="FFFFFF"/>
            </a:solidFill>
            <a:ln>
              <a:solidFill>
                <a:srgbClr val="FFFFFF">
                  <a:lumMod val="85000"/>
                </a:srgbClr>
              </a:solidFill>
            </a:ln>
          </p:spPr>
          <p:txBody>
            <a:bodyPr wrap="squar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報告・相談</a:t>
              </a:r>
              <a:endPar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grpSp>
      <p:sp>
        <p:nvSpPr>
          <p:cNvPr id="31" name="吹き出し: 四角形 30">
            <a:extLst>
              <a:ext uri="{FF2B5EF4-FFF2-40B4-BE49-F238E27FC236}">
                <a16:creationId xmlns:a16="http://schemas.microsoft.com/office/drawing/2014/main" id="{8EE8BC45-2A57-9F1D-6E6F-29BB7219E547}"/>
              </a:ext>
            </a:extLst>
          </p:cNvPr>
          <p:cNvSpPr/>
          <p:nvPr/>
        </p:nvSpPr>
        <p:spPr>
          <a:xfrm>
            <a:off x="1591924" y="2334118"/>
            <a:ext cx="826878" cy="241398"/>
          </a:xfrm>
          <a:prstGeom prst="wedgeRectCallout">
            <a:avLst>
              <a:gd name="adj1" fmla="val 38778"/>
              <a:gd name="adj2" fmla="val 18774"/>
            </a:avLst>
          </a:prstGeom>
          <a:solidFill>
            <a:srgbClr val="FFFFFF"/>
          </a:solidFill>
          <a:ln>
            <a:solidFill>
              <a:srgbClr val="FFFFFF">
                <a:lumMod val="85000"/>
              </a:srgbClr>
            </a:solidFill>
          </a:ln>
        </p:spPr>
        <p:txBody>
          <a:bodyPr wrap="squar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承認・決裁</a:t>
            </a:r>
            <a:endPar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21321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E1F40-DFCD-4EE7-933A-5EE170CFED21}"/>
              </a:ext>
            </a:extLst>
          </p:cNvPr>
          <p:cNvSpPr>
            <a:spLocks noGrp="1"/>
          </p:cNvSpPr>
          <p:nvPr>
            <p:ph type="title"/>
          </p:nvPr>
        </p:nvSpPr>
        <p:spPr/>
        <p:txBody>
          <a:bodyPr/>
          <a:lstStyle/>
          <a:p>
            <a:r>
              <a:rPr lang="ja-JP" altLang="en-US"/>
              <a:t>様式</a:t>
            </a:r>
            <a:r>
              <a:rPr lang="en-US" altLang="ja-JP"/>
              <a:t>2</a:t>
            </a:r>
            <a:r>
              <a:rPr lang="ja-JP" altLang="en-US"/>
              <a:t>別紙：物流</a:t>
            </a:r>
            <a:r>
              <a:rPr lang="en-US" altLang="ja-JP"/>
              <a:t>DX</a:t>
            </a:r>
            <a:r>
              <a:rPr lang="ja-JP" altLang="en-US"/>
              <a:t>推進実証計画</a:t>
            </a:r>
            <a:endParaRPr kumimoji="1" lang="ja-JP" altLang="en-US"/>
          </a:p>
        </p:txBody>
      </p:sp>
    </p:spTree>
    <p:extLst>
      <p:ext uri="{BB962C8B-B14F-4D97-AF65-F5344CB8AC3E}">
        <p14:creationId xmlns:p14="http://schemas.microsoft.com/office/powerpoint/2010/main" val="1241137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3</a:t>
            </a:fld>
            <a:endParaRPr lang="en-US" altLang="ja-JP">
              <a:solidFill>
                <a:srgbClr val="000000"/>
              </a:solidFill>
            </a:endParaRPr>
          </a:p>
        </p:txBody>
      </p:sp>
      <p:sp>
        <p:nvSpPr>
          <p:cNvPr id="8" name="正方形/長方形 7">
            <a:extLst>
              <a:ext uri="{FF2B5EF4-FFF2-40B4-BE49-F238E27FC236}">
                <a16:creationId xmlns:a16="http://schemas.microsoft.com/office/drawing/2014/main" id="{69542803-AC9B-C15D-D361-004B80C2512A}"/>
              </a:ext>
            </a:extLst>
          </p:cNvPr>
          <p:cNvSpPr/>
          <p:nvPr/>
        </p:nvSpPr>
        <p:spPr>
          <a:xfrm>
            <a:off x="417634" y="1035419"/>
            <a:ext cx="242269" cy="422884"/>
          </a:xfrm>
          <a:prstGeom prst="rect">
            <a:avLst/>
          </a:prstGeom>
          <a:solidFill>
            <a:schemeClr val="bg1">
              <a:lumMod val="85000"/>
            </a:schemeClr>
          </a:solidFill>
          <a:ln w="9525">
            <a:solidFill>
              <a:schemeClr val="bg1">
                <a:lumMod val="85000"/>
              </a:schemeClr>
            </a:solidFill>
          </a:ln>
        </p:spPr>
        <p:txBody>
          <a:bodyPr vertOverflow="overflow" horzOverflow="overflow" vert="eaVert" wrap="square" lIns="66462" tIns="33231" rIns="66462" bIns="33231" rtlCol="0" anchor="ctr">
            <a:noAutofit/>
          </a:bodyPr>
          <a:lstStyle/>
          <a:p>
            <a:pPr algn="ctr"/>
            <a:r>
              <a:rPr lang="ja-JP" altLang="en-US" sz="738" dirty="0">
                <a:latin typeface="Meiryo UI" panose="020B0604030504040204" pitchFamily="50" charset="-128"/>
                <a:ea typeface="Meiryo UI" panose="020B0604030504040204" pitchFamily="50" charset="-128"/>
                <a:cs typeface="メイリオ"/>
              </a:rPr>
              <a:t>取組名</a:t>
            </a:r>
            <a:endParaRPr kumimoji="1" lang="ja-JP" altLang="en-US" sz="738" dirty="0">
              <a:latin typeface="Meiryo UI" panose="020B0604030504040204" pitchFamily="50" charset="-128"/>
              <a:ea typeface="Meiryo UI" panose="020B0604030504040204" pitchFamily="50" charset="-128"/>
              <a:cs typeface="メイリオ"/>
            </a:endParaRPr>
          </a:p>
        </p:txBody>
      </p:sp>
      <p:sp>
        <p:nvSpPr>
          <p:cNvPr id="9" name="正方形/長方形 8">
            <a:extLst>
              <a:ext uri="{FF2B5EF4-FFF2-40B4-BE49-F238E27FC236}">
                <a16:creationId xmlns:a16="http://schemas.microsoft.com/office/drawing/2014/main" id="{D8FFC91C-E36B-3E36-85E9-461D4BFA1697}"/>
              </a:ext>
            </a:extLst>
          </p:cNvPr>
          <p:cNvSpPr/>
          <p:nvPr/>
        </p:nvSpPr>
        <p:spPr>
          <a:xfrm>
            <a:off x="417634" y="1533984"/>
            <a:ext cx="242269" cy="836600"/>
          </a:xfrm>
          <a:prstGeom prst="rect">
            <a:avLst/>
          </a:prstGeom>
          <a:solidFill>
            <a:schemeClr val="bg1">
              <a:lumMod val="85000"/>
            </a:schemeClr>
          </a:solidFill>
          <a:ln w="9525">
            <a:solidFill>
              <a:schemeClr val="bg1">
                <a:lumMod val="85000"/>
              </a:schemeClr>
            </a:solidFill>
          </a:ln>
        </p:spPr>
        <p:txBody>
          <a:bodyPr vertOverflow="overflow" horzOverflow="overflow" vert="eaVert" wrap="square" lIns="66462" tIns="33231" rIns="66462" bIns="33231" rtlCol="0" anchor="ctr">
            <a:noAutofit/>
          </a:bodyPr>
          <a:lstStyle/>
          <a:p>
            <a:pPr algn="ctr"/>
            <a:r>
              <a:rPr kumimoji="1" lang="ja-JP" altLang="en-US" sz="738" dirty="0">
                <a:latin typeface="Meiryo UI" panose="020B0604030504040204" pitchFamily="50" charset="-128"/>
                <a:ea typeface="Meiryo UI" panose="020B0604030504040204" pitchFamily="50" charset="-128"/>
                <a:cs typeface="メイリオ"/>
              </a:rPr>
              <a:t>現状</a:t>
            </a:r>
            <a:r>
              <a:rPr lang="ja-JP" altLang="en-US" sz="738" dirty="0">
                <a:latin typeface="Meiryo UI" panose="020B0604030504040204" pitchFamily="50" charset="-128"/>
                <a:ea typeface="Meiryo UI" panose="020B0604030504040204" pitchFamily="50" charset="-128"/>
                <a:cs typeface="メイリオ"/>
              </a:rPr>
              <a:t>課題</a:t>
            </a:r>
            <a:endParaRPr kumimoji="1" lang="ja-JP" altLang="en-US" sz="738" dirty="0">
              <a:latin typeface="Meiryo UI" panose="020B0604030504040204" pitchFamily="50" charset="-128"/>
              <a:ea typeface="Meiryo UI" panose="020B0604030504040204" pitchFamily="50" charset="-128"/>
              <a:cs typeface="メイリオ"/>
            </a:endParaRPr>
          </a:p>
        </p:txBody>
      </p:sp>
      <p:sp>
        <p:nvSpPr>
          <p:cNvPr id="10" name="正方形/長方形 9">
            <a:extLst>
              <a:ext uri="{FF2B5EF4-FFF2-40B4-BE49-F238E27FC236}">
                <a16:creationId xmlns:a16="http://schemas.microsoft.com/office/drawing/2014/main" id="{A25C472D-4C1E-EA0C-6400-FB2944509A9A}"/>
              </a:ext>
            </a:extLst>
          </p:cNvPr>
          <p:cNvSpPr/>
          <p:nvPr/>
        </p:nvSpPr>
        <p:spPr>
          <a:xfrm>
            <a:off x="417634" y="2545395"/>
            <a:ext cx="242269" cy="2223676"/>
          </a:xfrm>
          <a:prstGeom prst="rect">
            <a:avLst/>
          </a:prstGeom>
          <a:solidFill>
            <a:schemeClr val="bg1">
              <a:lumMod val="85000"/>
            </a:schemeClr>
          </a:solidFill>
          <a:ln w="9525">
            <a:solidFill>
              <a:schemeClr val="bg1">
                <a:lumMod val="85000"/>
              </a:schemeClr>
            </a:solidFill>
          </a:ln>
        </p:spPr>
        <p:txBody>
          <a:bodyPr vertOverflow="overflow" horzOverflow="overflow" vert="eaVert" wrap="square" lIns="66462" tIns="33231" rIns="66462" bIns="33231" rtlCol="0" anchor="ctr">
            <a:noAutofit/>
          </a:bodyPr>
          <a:lstStyle/>
          <a:p>
            <a:pPr algn="ctr"/>
            <a:r>
              <a:rPr kumimoji="1" lang="ja-JP" altLang="en-US" sz="738" dirty="0">
                <a:latin typeface="Meiryo UI" panose="020B0604030504040204" pitchFamily="50" charset="-128"/>
                <a:ea typeface="Meiryo UI" panose="020B0604030504040204" pitchFamily="50" charset="-128"/>
                <a:cs typeface="メイリオ"/>
              </a:rPr>
              <a:t>計画概要（導入技術）</a:t>
            </a:r>
          </a:p>
        </p:txBody>
      </p:sp>
      <p:sp>
        <p:nvSpPr>
          <p:cNvPr id="11" name="正方形/長方形 10">
            <a:extLst>
              <a:ext uri="{FF2B5EF4-FFF2-40B4-BE49-F238E27FC236}">
                <a16:creationId xmlns:a16="http://schemas.microsoft.com/office/drawing/2014/main" id="{4ED6CF43-CA85-6984-2035-0809F9421381}"/>
              </a:ext>
            </a:extLst>
          </p:cNvPr>
          <p:cNvSpPr/>
          <p:nvPr/>
        </p:nvSpPr>
        <p:spPr>
          <a:xfrm>
            <a:off x="417634" y="4935272"/>
            <a:ext cx="242269" cy="460148"/>
          </a:xfrm>
          <a:prstGeom prst="rect">
            <a:avLst/>
          </a:prstGeom>
          <a:solidFill>
            <a:schemeClr val="bg1">
              <a:lumMod val="85000"/>
            </a:schemeClr>
          </a:solidFill>
          <a:ln w="9525">
            <a:solidFill>
              <a:schemeClr val="bg1">
                <a:lumMod val="85000"/>
              </a:schemeClr>
            </a:solidFill>
          </a:ln>
        </p:spPr>
        <p:txBody>
          <a:bodyPr vertOverflow="overflow" horzOverflow="overflow" vert="eaVert" wrap="square" lIns="66462" tIns="33231" rIns="66462" bIns="33231" rtlCol="0" anchor="ctr">
            <a:noAutofit/>
          </a:bodyPr>
          <a:lstStyle/>
          <a:p>
            <a:pPr algn="ctr"/>
            <a:r>
              <a:rPr kumimoji="1" lang="ja-JP" altLang="en-US" sz="738" dirty="0">
                <a:latin typeface="Meiryo UI" panose="020B0604030504040204" pitchFamily="50" charset="-128"/>
                <a:ea typeface="Meiryo UI" panose="020B0604030504040204" pitchFamily="50" charset="-128"/>
                <a:cs typeface="メイリオ"/>
              </a:rPr>
              <a:t>効果</a:t>
            </a:r>
          </a:p>
        </p:txBody>
      </p:sp>
      <p:sp>
        <p:nvSpPr>
          <p:cNvPr id="26" name="AutoShape 11">
            <a:extLst>
              <a:ext uri="{FF2B5EF4-FFF2-40B4-BE49-F238E27FC236}">
                <a16:creationId xmlns:a16="http://schemas.microsoft.com/office/drawing/2014/main" id="{97233735-7882-76D4-1543-573F9F05588D}"/>
              </a:ext>
            </a:extLst>
          </p:cNvPr>
          <p:cNvSpPr>
            <a:spLocks noChangeArrowheads="1"/>
          </p:cNvSpPr>
          <p:nvPr/>
        </p:nvSpPr>
        <p:spPr bwMode="gray">
          <a:xfrm>
            <a:off x="709027" y="1533983"/>
            <a:ext cx="864000" cy="299077"/>
          </a:xfrm>
          <a:prstGeom prst="chevron">
            <a:avLst>
              <a:gd name="adj" fmla="val 32384"/>
            </a:avLst>
          </a:prstGeom>
          <a:solidFill>
            <a:schemeClr val="bg1">
              <a:lumMod val="50000"/>
            </a:schemeClr>
          </a:solidFill>
          <a:ln w="12700" cap="flat" cmpd="sng" algn="ctr">
            <a:solidFill>
              <a:schemeClr val="bg1">
                <a:lumMod val="50000"/>
              </a:schemeClr>
            </a:solidFill>
            <a:prstDash val="solid"/>
            <a:headEnd/>
            <a:tailEnd/>
          </a:ln>
          <a:effectLst/>
        </p:spPr>
        <p:txBody>
          <a:bodyPr vert="horz" wrap="none" lIns="84406" tIns="42203" rIns="84406" bIns="42203" rtlCol="0" anchor="ctr"/>
          <a:lstStyle/>
          <a:p>
            <a:pPr algn="ctr" defTabSz="844083">
              <a:defRPr/>
            </a:pPr>
            <a:r>
              <a:rPr lang="ja-JP" altLang="en-US" sz="831" kern="0" dirty="0">
                <a:solidFill>
                  <a:schemeClr val="bg1"/>
                </a:solidFill>
                <a:latin typeface="Meiryo UI"/>
                <a:ea typeface="Meiryo UI"/>
              </a:rPr>
              <a:t>トラック受付</a:t>
            </a:r>
            <a:endParaRPr lang="en-US" altLang="ja-JP" sz="831" kern="0" dirty="0">
              <a:solidFill>
                <a:schemeClr val="bg1"/>
              </a:solidFill>
              <a:latin typeface="Meiryo UI"/>
              <a:ea typeface="Meiryo UI"/>
            </a:endParaRPr>
          </a:p>
        </p:txBody>
      </p:sp>
      <p:sp>
        <p:nvSpPr>
          <p:cNvPr id="29" name="AutoShape 12">
            <a:extLst>
              <a:ext uri="{FF2B5EF4-FFF2-40B4-BE49-F238E27FC236}">
                <a16:creationId xmlns:a16="http://schemas.microsoft.com/office/drawing/2014/main" id="{89EC2669-14A2-1C49-FD8C-301FC1AE7820}"/>
              </a:ext>
            </a:extLst>
          </p:cNvPr>
          <p:cNvSpPr>
            <a:spLocks noChangeArrowheads="1"/>
          </p:cNvSpPr>
          <p:nvPr/>
        </p:nvSpPr>
        <p:spPr bwMode="gray">
          <a:xfrm>
            <a:off x="3392490" y="1534061"/>
            <a:ext cx="864000" cy="299077"/>
          </a:xfrm>
          <a:prstGeom prst="chevron">
            <a:avLst>
              <a:gd name="adj" fmla="val 32413"/>
            </a:avLst>
          </a:prstGeom>
          <a:solidFill>
            <a:schemeClr val="bg1">
              <a:lumMod val="50000"/>
            </a:schemeClr>
          </a:solidFill>
          <a:ln w="12700" cap="flat" cmpd="sng" algn="ctr">
            <a:solidFill>
              <a:schemeClr val="bg1">
                <a:lumMod val="50000"/>
              </a:schemeClr>
            </a:solidFill>
            <a:prstDash val="solid"/>
            <a:headEnd/>
            <a:tailEnd/>
          </a:ln>
          <a:effectLst/>
        </p:spPr>
        <p:txBody>
          <a:bodyPr vert="horz" wrap="none" lIns="84406" tIns="42203" rIns="84406" bIns="42203" rtlCol="0" anchor="ctr"/>
          <a:lstStyle/>
          <a:p>
            <a:pPr algn="ctr"/>
            <a:r>
              <a:rPr lang="ja-JP" altLang="en-US" sz="831" kern="0" dirty="0">
                <a:solidFill>
                  <a:schemeClr val="bg1"/>
                </a:solidFill>
                <a:latin typeface="Meiryo UI"/>
                <a:ea typeface="Meiryo UI"/>
              </a:rPr>
              <a:t>搬送</a:t>
            </a:r>
            <a:r>
              <a:rPr lang="ja-JP" altLang="en-US" sz="831" kern="0">
                <a:solidFill>
                  <a:schemeClr val="bg1"/>
                </a:solidFill>
                <a:latin typeface="Meiryo UI"/>
                <a:ea typeface="Meiryo UI"/>
              </a:rPr>
              <a:t>・格納</a:t>
            </a:r>
            <a:endParaRPr lang="en-US" altLang="ja-JP" sz="831" kern="0" dirty="0">
              <a:solidFill>
                <a:schemeClr val="bg1"/>
              </a:solidFill>
              <a:latin typeface="Meiryo UI"/>
              <a:ea typeface="Meiryo UI"/>
            </a:endParaRPr>
          </a:p>
        </p:txBody>
      </p:sp>
      <p:sp>
        <p:nvSpPr>
          <p:cNvPr id="30" name="AutoShape 13">
            <a:extLst>
              <a:ext uri="{FF2B5EF4-FFF2-40B4-BE49-F238E27FC236}">
                <a16:creationId xmlns:a16="http://schemas.microsoft.com/office/drawing/2014/main" id="{D6A38E85-0308-C7E7-7AED-317A0C2E8E97}"/>
              </a:ext>
            </a:extLst>
          </p:cNvPr>
          <p:cNvSpPr>
            <a:spLocks noChangeArrowheads="1"/>
          </p:cNvSpPr>
          <p:nvPr/>
        </p:nvSpPr>
        <p:spPr bwMode="gray">
          <a:xfrm>
            <a:off x="4286977" y="1534137"/>
            <a:ext cx="864000" cy="299077"/>
          </a:xfrm>
          <a:prstGeom prst="chevron">
            <a:avLst>
              <a:gd name="adj" fmla="val 32384"/>
            </a:avLst>
          </a:prstGeom>
          <a:solidFill>
            <a:srgbClr val="FFE600">
              <a:lumMod val="20000"/>
              <a:lumOff val="80000"/>
            </a:srgbClr>
          </a:solidFill>
          <a:ln w="12700" cap="flat" cmpd="sng" algn="ctr">
            <a:solidFill>
              <a:srgbClr val="FFE600">
                <a:lumMod val="20000"/>
                <a:lumOff val="80000"/>
              </a:srgbClr>
            </a:solidFill>
            <a:prstDash val="solid"/>
            <a:headEnd/>
            <a:tailEnd/>
          </a:ln>
          <a:effectLst/>
        </p:spPr>
        <p:txBody>
          <a:bodyPr vert="horz" wrap="square" lIns="84406" tIns="42203" rIns="84406" bIns="42203" rtlCol="0" anchor="ctr"/>
          <a:lstStyle/>
          <a:p>
            <a:pPr algn="ctr"/>
            <a:r>
              <a:rPr lang="ja-JP" altLang="en-US" sz="831" kern="0">
                <a:solidFill>
                  <a:srgbClr val="2E2E38"/>
                </a:solidFill>
                <a:latin typeface="Meiryo UI"/>
                <a:ea typeface="Meiryo UI"/>
              </a:rPr>
              <a:t>保管</a:t>
            </a:r>
            <a:endParaRPr lang="en-US" altLang="ja-JP" sz="831" kern="0" dirty="0">
              <a:solidFill>
                <a:srgbClr val="2E2E38"/>
              </a:solidFill>
              <a:latin typeface="Meiryo UI"/>
              <a:ea typeface="Meiryo UI"/>
            </a:endParaRPr>
          </a:p>
        </p:txBody>
      </p:sp>
      <p:sp>
        <p:nvSpPr>
          <p:cNvPr id="31" name="AutoShape 13">
            <a:extLst>
              <a:ext uri="{FF2B5EF4-FFF2-40B4-BE49-F238E27FC236}">
                <a16:creationId xmlns:a16="http://schemas.microsoft.com/office/drawing/2014/main" id="{9505758E-ECB2-B051-7F94-2176102F305E}"/>
              </a:ext>
            </a:extLst>
          </p:cNvPr>
          <p:cNvSpPr>
            <a:spLocks noChangeArrowheads="1"/>
          </p:cNvSpPr>
          <p:nvPr/>
        </p:nvSpPr>
        <p:spPr bwMode="gray">
          <a:xfrm>
            <a:off x="5181464" y="1533595"/>
            <a:ext cx="864000" cy="299077"/>
          </a:xfrm>
          <a:prstGeom prst="chevron">
            <a:avLst>
              <a:gd name="adj" fmla="val 32384"/>
            </a:avLst>
          </a:prstGeom>
          <a:solidFill>
            <a:srgbClr val="FFE600">
              <a:lumMod val="20000"/>
              <a:lumOff val="80000"/>
            </a:srgbClr>
          </a:solidFill>
          <a:ln w="12700" cap="flat" cmpd="sng" algn="ctr">
            <a:solidFill>
              <a:srgbClr val="FFE600">
                <a:lumMod val="20000"/>
                <a:lumOff val="80000"/>
              </a:srgbClr>
            </a:solidFill>
            <a:prstDash val="solid"/>
            <a:headEnd/>
            <a:tailEnd/>
          </a:ln>
          <a:effectLst/>
        </p:spPr>
        <p:txBody>
          <a:bodyPr vert="horz" wrap="square" lIns="84406" tIns="42203" rIns="84406" bIns="42203" rtlCol="0" anchor="ctr"/>
          <a:lstStyle/>
          <a:p>
            <a:pPr algn="ctr" defTabSz="844083">
              <a:defRPr/>
            </a:pPr>
            <a:r>
              <a:rPr lang="ja-JP" altLang="en-US" sz="831" kern="0" dirty="0">
                <a:solidFill>
                  <a:srgbClr val="2E2E38"/>
                </a:solidFill>
                <a:latin typeface="Meiryo UI"/>
                <a:ea typeface="Meiryo UI"/>
              </a:rPr>
              <a:t>ピッキング</a:t>
            </a:r>
            <a:endParaRPr lang="en-US" altLang="ja-JP" sz="831" kern="0" dirty="0">
              <a:solidFill>
                <a:srgbClr val="2E2E38"/>
              </a:solidFill>
              <a:latin typeface="Meiryo UI"/>
              <a:ea typeface="Meiryo UI"/>
            </a:endParaRPr>
          </a:p>
        </p:txBody>
      </p:sp>
      <p:sp>
        <p:nvSpPr>
          <p:cNvPr id="32" name="AutoShape 13">
            <a:extLst>
              <a:ext uri="{FF2B5EF4-FFF2-40B4-BE49-F238E27FC236}">
                <a16:creationId xmlns:a16="http://schemas.microsoft.com/office/drawing/2014/main" id="{BE2B026C-FD07-7261-205E-94581FFC6E54}"/>
              </a:ext>
            </a:extLst>
          </p:cNvPr>
          <p:cNvSpPr>
            <a:spLocks noChangeArrowheads="1"/>
          </p:cNvSpPr>
          <p:nvPr/>
        </p:nvSpPr>
        <p:spPr bwMode="gray">
          <a:xfrm>
            <a:off x="7864926" y="1533673"/>
            <a:ext cx="864000" cy="299077"/>
          </a:xfrm>
          <a:prstGeom prst="chevron">
            <a:avLst>
              <a:gd name="adj" fmla="val 32384"/>
            </a:avLst>
          </a:prstGeom>
          <a:solidFill>
            <a:schemeClr val="bg1">
              <a:lumMod val="50000"/>
            </a:schemeClr>
          </a:solidFill>
          <a:ln w="12700" cap="flat" cmpd="sng" algn="ctr">
            <a:solidFill>
              <a:schemeClr val="bg1">
                <a:lumMod val="50000"/>
              </a:schemeClr>
            </a:solidFill>
            <a:prstDash val="solid"/>
            <a:headEnd/>
            <a:tailEnd/>
          </a:ln>
          <a:effectLst/>
        </p:spPr>
        <p:txBody>
          <a:bodyPr vert="horz" wrap="square" lIns="84406" tIns="42203" rIns="84406" bIns="42203" rtlCol="0" anchor="ctr"/>
          <a:lstStyle/>
          <a:p>
            <a:pPr algn="ctr" defTabSz="844083">
              <a:defRPr/>
            </a:pPr>
            <a:r>
              <a:rPr lang="ja-JP" altLang="en-US" sz="831" kern="0" dirty="0">
                <a:solidFill>
                  <a:schemeClr val="bg1"/>
                </a:solidFill>
                <a:latin typeface="Meiryo UI"/>
                <a:ea typeface="Meiryo UI"/>
              </a:rPr>
              <a:t>トラック退場</a:t>
            </a:r>
            <a:endParaRPr lang="en-US" altLang="ja-JP" sz="831" kern="0" dirty="0">
              <a:solidFill>
                <a:schemeClr val="bg1"/>
              </a:solidFill>
              <a:latin typeface="Meiryo UI"/>
              <a:ea typeface="Meiryo UI"/>
            </a:endParaRPr>
          </a:p>
        </p:txBody>
      </p:sp>
      <p:sp>
        <p:nvSpPr>
          <p:cNvPr id="34" name="Rectangle 15">
            <a:extLst>
              <a:ext uri="{FF2B5EF4-FFF2-40B4-BE49-F238E27FC236}">
                <a16:creationId xmlns:a16="http://schemas.microsoft.com/office/drawing/2014/main" id="{D10F6B7E-7EE3-D517-A892-253D4B026CC5}"/>
              </a:ext>
            </a:extLst>
          </p:cNvPr>
          <p:cNvSpPr/>
          <p:nvPr/>
        </p:nvSpPr>
        <p:spPr>
          <a:xfrm>
            <a:off x="709028" y="1046424"/>
            <a:ext cx="8017338" cy="411878"/>
          </a:xfrm>
          <a:prstGeom prst="rect">
            <a:avLst/>
          </a:prstGeom>
          <a:noFill/>
          <a:ln w="12700">
            <a:solidFill>
              <a:schemeClr val="bg1">
                <a:lumMod val="85000"/>
              </a:schemeClr>
            </a:solidFill>
          </a:ln>
        </p:spPr>
        <p:txBody>
          <a:bodyPr vertOverflow="overflow" horzOverflow="overflow" wrap="square" tIns="33231" bIns="33231" rtlCol="0" anchor="ctr">
            <a:noAutofit/>
          </a:bodyPr>
          <a:lstStyle/>
          <a:p>
            <a:pPr algn="ctr" defTabSz="422041">
              <a:defRPr/>
            </a:pPr>
            <a:r>
              <a:rPr lang="ja-JP" altLang="en-US" sz="1662" b="1" dirty="0">
                <a:solidFill>
                  <a:srgbClr val="000000"/>
                </a:solidFill>
                <a:latin typeface="Meiryo UI" panose="020B0604030504040204" pitchFamily="50" charset="-128"/>
                <a:ea typeface="Meiryo UI" panose="020B0604030504040204" pitchFamily="50" charset="-128"/>
              </a:rPr>
              <a:t>ｘｘｘｘｘｘｘｘ</a:t>
            </a:r>
            <a:endParaRPr lang="en-US" altLang="ja-JP" sz="1662" b="1" dirty="0">
              <a:solidFill>
                <a:srgbClr val="000000"/>
              </a:solidFill>
              <a:latin typeface="Meiryo UI" panose="020B0604030504040204" pitchFamily="50" charset="-128"/>
              <a:ea typeface="Meiryo UI" panose="020B0604030504040204" pitchFamily="50" charset="-128"/>
            </a:endParaRPr>
          </a:p>
        </p:txBody>
      </p:sp>
      <p:sp>
        <p:nvSpPr>
          <p:cNvPr id="35" name="Rectangle 15">
            <a:extLst>
              <a:ext uri="{FF2B5EF4-FFF2-40B4-BE49-F238E27FC236}">
                <a16:creationId xmlns:a16="http://schemas.microsoft.com/office/drawing/2014/main" id="{C1F41171-85BD-AE6E-9B22-7B48B7DD5FAF}"/>
              </a:ext>
            </a:extLst>
          </p:cNvPr>
          <p:cNvSpPr/>
          <p:nvPr/>
        </p:nvSpPr>
        <p:spPr>
          <a:xfrm>
            <a:off x="709028" y="4935272"/>
            <a:ext cx="2592000" cy="460148"/>
          </a:xfrm>
          <a:prstGeom prst="rect">
            <a:avLst/>
          </a:prstGeom>
          <a:noFill/>
          <a:ln w="12700">
            <a:solidFill>
              <a:schemeClr val="bg1">
                <a:lumMod val="85000"/>
              </a:schemeClr>
            </a:solidFill>
          </a:ln>
        </p:spPr>
        <p:txBody>
          <a:bodyPr vertOverflow="overflow" horzOverflow="overflow" wrap="square" tIns="33231" bIns="33231" rtlCol="0" anchor="ctr">
            <a:noAutofit/>
          </a:bodyPr>
          <a:lstStyle/>
          <a:p>
            <a:pPr marL="158265" indent="-158265" defTabSz="422041">
              <a:buFont typeface="EYInterstate" panose="02000503020000020004" pitchFamily="2" charset="0"/>
              <a:buChar char="•"/>
              <a:defRPr/>
            </a:pPr>
            <a:r>
              <a:rPr lang="ja-JP" altLang="en-US" sz="1108" b="1" dirty="0">
                <a:solidFill>
                  <a:srgbClr val="000000"/>
                </a:solidFill>
                <a:latin typeface="Meiryo UI" panose="020B0604030504040204" pitchFamily="50" charset="-128"/>
                <a:ea typeface="Meiryo UI" panose="020B0604030504040204" pitchFamily="50" charset="-128"/>
              </a:rPr>
              <a:t>ｘｘｘｘｘｘｘｘ</a:t>
            </a:r>
          </a:p>
        </p:txBody>
      </p:sp>
      <p:sp>
        <p:nvSpPr>
          <p:cNvPr id="36" name="二等辺三角形 35">
            <a:extLst>
              <a:ext uri="{FF2B5EF4-FFF2-40B4-BE49-F238E27FC236}">
                <a16:creationId xmlns:a16="http://schemas.microsoft.com/office/drawing/2014/main" id="{C0BF00D3-A634-9FE9-1AA9-E93A3FA4F1B7}"/>
              </a:ext>
            </a:extLst>
          </p:cNvPr>
          <p:cNvSpPr/>
          <p:nvPr/>
        </p:nvSpPr>
        <p:spPr>
          <a:xfrm flipV="1">
            <a:off x="1184024" y="4820687"/>
            <a:ext cx="1484358" cy="66702"/>
          </a:xfrm>
          <a:prstGeom prst="triangle">
            <a:avLst/>
          </a:prstGeom>
          <a:solidFill>
            <a:schemeClr val="bg1">
              <a:lumMod val="85000"/>
            </a:schemeClr>
          </a:solidFill>
          <a:ln w="9525">
            <a:solidFill>
              <a:schemeClr val="bg1">
                <a:lumMod val="85000"/>
              </a:schemeClr>
            </a:solidFill>
          </a:ln>
        </p:spPr>
        <p:txBody>
          <a:bodyPr vertOverflow="overflow" horzOverflow="overflow" wrap="square" tIns="33231" bIns="33231" rtlCol="0" anchor="t">
            <a:noAutofit/>
          </a:bodyPr>
          <a:lstStyle/>
          <a:p>
            <a:pPr algn="l"/>
            <a:endParaRPr kumimoji="1" lang="ja-JP" altLang="en-US" sz="923" dirty="0">
              <a:latin typeface="Meiryo UI" panose="020B0604030504040204" pitchFamily="50" charset="-128"/>
              <a:ea typeface="Meiryo UI" panose="020B0604030504040204" pitchFamily="50" charset="-128"/>
              <a:cs typeface="メイリオ"/>
            </a:endParaRPr>
          </a:p>
        </p:txBody>
      </p:sp>
      <p:sp>
        <p:nvSpPr>
          <p:cNvPr id="37" name="二等辺三角形 36">
            <a:extLst>
              <a:ext uri="{FF2B5EF4-FFF2-40B4-BE49-F238E27FC236}">
                <a16:creationId xmlns:a16="http://schemas.microsoft.com/office/drawing/2014/main" id="{AE3982F5-6562-6676-3AC4-7092D0A745F1}"/>
              </a:ext>
            </a:extLst>
          </p:cNvPr>
          <p:cNvSpPr/>
          <p:nvPr/>
        </p:nvSpPr>
        <p:spPr>
          <a:xfrm flipV="1">
            <a:off x="6676757" y="4820687"/>
            <a:ext cx="1484358" cy="66702"/>
          </a:xfrm>
          <a:prstGeom prst="triangle">
            <a:avLst/>
          </a:prstGeom>
          <a:solidFill>
            <a:schemeClr val="bg1">
              <a:lumMod val="85000"/>
            </a:schemeClr>
          </a:solidFill>
          <a:ln w="9525">
            <a:solidFill>
              <a:schemeClr val="bg1">
                <a:lumMod val="85000"/>
              </a:schemeClr>
            </a:solidFill>
          </a:ln>
        </p:spPr>
        <p:txBody>
          <a:bodyPr vertOverflow="overflow" horzOverflow="overflow" wrap="square" tIns="33231" bIns="33231" rtlCol="0" anchor="t">
            <a:noAutofit/>
          </a:bodyPr>
          <a:lstStyle/>
          <a:p>
            <a:pPr algn="l"/>
            <a:endParaRPr kumimoji="1" lang="ja-JP" altLang="en-US" sz="923" dirty="0">
              <a:latin typeface="Meiryo UI" panose="020B0604030504040204" pitchFamily="50" charset="-128"/>
              <a:ea typeface="Meiryo UI" panose="020B0604030504040204" pitchFamily="50" charset="-128"/>
              <a:cs typeface="メイリオ"/>
            </a:endParaRPr>
          </a:p>
        </p:txBody>
      </p:sp>
      <p:sp>
        <p:nvSpPr>
          <p:cNvPr id="38" name="Rectangle 15">
            <a:extLst>
              <a:ext uri="{FF2B5EF4-FFF2-40B4-BE49-F238E27FC236}">
                <a16:creationId xmlns:a16="http://schemas.microsoft.com/office/drawing/2014/main" id="{6FE19003-7575-BAD1-A774-35902FC56197}"/>
              </a:ext>
            </a:extLst>
          </p:cNvPr>
          <p:cNvSpPr/>
          <p:nvPr/>
        </p:nvSpPr>
        <p:spPr>
          <a:xfrm>
            <a:off x="3427678" y="4935272"/>
            <a:ext cx="2592000" cy="460148"/>
          </a:xfrm>
          <a:prstGeom prst="rect">
            <a:avLst/>
          </a:prstGeom>
          <a:noFill/>
          <a:ln w="12700">
            <a:solidFill>
              <a:schemeClr val="bg1">
                <a:lumMod val="85000"/>
              </a:schemeClr>
            </a:solidFill>
          </a:ln>
        </p:spPr>
        <p:txBody>
          <a:bodyPr vertOverflow="overflow" horzOverflow="overflow" wrap="square" tIns="33231" bIns="33231" rtlCol="0" anchor="ctr">
            <a:noAutofit/>
          </a:bodyPr>
          <a:lstStyle/>
          <a:p>
            <a:pPr marL="158265" indent="-158265" defTabSz="422041">
              <a:buFont typeface="EYInterstate" panose="02000503020000020004" pitchFamily="2" charset="0"/>
              <a:buChar char="•"/>
              <a:defRPr/>
            </a:pPr>
            <a:r>
              <a:rPr lang="ja-JP" altLang="en-US" sz="1108" b="1" dirty="0">
                <a:solidFill>
                  <a:srgbClr val="000000"/>
                </a:solidFill>
                <a:latin typeface="Meiryo UI" panose="020B0604030504040204" pitchFamily="50" charset="-128"/>
                <a:ea typeface="Meiryo UI" panose="020B0604030504040204" pitchFamily="50" charset="-128"/>
              </a:rPr>
              <a:t>ｘｘｘｘｘｘｘｘ</a:t>
            </a:r>
          </a:p>
        </p:txBody>
      </p:sp>
      <p:sp>
        <p:nvSpPr>
          <p:cNvPr id="39" name="二等辺三角形 38">
            <a:extLst>
              <a:ext uri="{FF2B5EF4-FFF2-40B4-BE49-F238E27FC236}">
                <a16:creationId xmlns:a16="http://schemas.microsoft.com/office/drawing/2014/main" id="{FC6073DC-8C9E-B0DC-B097-2E51D446F74D}"/>
              </a:ext>
            </a:extLst>
          </p:cNvPr>
          <p:cNvSpPr/>
          <p:nvPr/>
        </p:nvSpPr>
        <p:spPr>
          <a:xfrm flipV="1">
            <a:off x="1184024" y="2413398"/>
            <a:ext cx="1484358" cy="80710"/>
          </a:xfrm>
          <a:prstGeom prst="triangle">
            <a:avLst/>
          </a:prstGeom>
          <a:solidFill>
            <a:schemeClr val="bg1">
              <a:lumMod val="85000"/>
            </a:schemeClr>
          </a:solidFill>
          <a:ln w="9525">
            <a:solidFill>
              <a:schemeClr val="bg1">
                <a:lumMod val="85000"/>
              </a:schemeClr>
            </a:solidFill>
          </a:ln>
        </p:spPr>
        <p:txBody>
          <a:bodyPr vertOverflow="overflow" horzOverflow="overflow" wrap="square" tIns="33231" bIns="33231" rtlCol="0" anchor="t">
            <a:noAutofit/>
          </a:bodyPr>
          <a:lstStyle/>
          <a:p>
            <a:pPr algn="l"/>
            <a:endParaRPr kumimoji="1" lang="ja-JP" altLang="en-US" sz="923" dirty="0">
              <a:latin typeface="Meiryo UI" panose="020B0604030504040204" pitchFamily="50" charset="-128"/>
              <a:ea typeface="Meiryo UI" panose="020B0604030504040204" pitchFamily="50" charset="-128"/>
              <a:cs typeface="メイリオ"/>
            </a:endParaRPr>
          </a:p>
        </p:txBody>
      </p:sp>
      <p:sp>
        <p:nvSpPr>
          <p:cNvPr id="40" name="二等辺三角形 39">
            <a:extLst>
              <a:ext uri="{FF2B5EF4-FFF2-40B4-BE49-F238E27FC236}">
                <a16:creationId xmlns:a16="http://schemas.microsoft.com/office/drawing/2014/main" id="{35BE301C-51CD-8DB2-9230-996DFC0FA11D}"/>
              </a:ext>
            </a:extLst>
          </p:cNvPr>
          <p:cNvSpPr/>
          <p:nvPr/>
        </p:nvSpPr>
        <p:spPr>
          <a:xfrm flipV="1">
            <a:off x="6676757" y="2413398"/>
            <a:ext cx="1484358" cy="80710"/>
          </a:xfrm>
          <a:prstGeom prst="triangle">
            <a:avLst/>
          </a:prstGeom>
          <a:solidFill>
            <a:schemeClr val="bg1">
              <a:lumMod val="85000"/>
            </a:schemeClr>
          </a:solidFill>
          <a:ln w="9525">
            <a:solidFill>
              <a:schemeClr val="bg1">
                <a:lumMod val="85000"/>
              </a:schemeClr>
            </a:solidFill>
          </a:ln>
        </p:spPr>
        <p:txBody>
          <a:bodyPr vertOverflow="overflow" horzOverflow="overflow" wrap="square" tIns="33231" bIns="33231" rtlCol="0" anchor="t">
            <a:noAutofit/>
          </a:bodyPr>
          <a:lstStyle/>
          <a:p>
            <a:pPr algn="l"/>
            <a:endParaRPr kumimoji="1" lang="ja-JP" altLang="en-US" sz="923" dirty="0">
              <a:latin typeface="Meiryo UI" panose="020B0604030504040204" pitchFamily="50" charset="-128"/>
              <a:ea typeface="Meiryo UI" panose="020B0604030504040204" pitchFamily="50" charset="-128"/>
              <a:cs typeface="メイリオ"/>
            </a:endParaRPr>
          </a:p>
        </p:txBody>
      </p:sp>
      <p:sp>
        <p:nvSpPr>
          <p:cNvPr id="41" name="吹き出し: 折線 40">
            <a:extLst>
              <a:ext uri="{FF2B5EF4-FFF2-40B4-BE49-F238E27FC236}">
                <a16:creationId xmlns:a16="http://schemas.microsoft.com/office/drawing/2014/main" id="{FE5F3FD0-6A37-2777-B1A2-0C284482301B}"/>
              </a:ext>
            </a:extLst>
          </p:cNvPr>
          <p:cNvSpPr/>
          <p:nvPr/>
        </p:nvSpPr>
        <p:spPr>
          <a:xfrm>
            <a:off x="709027" y="1938274"/>
            <a:ext cx="2592000" cy="431767"/>
          </a:xfrm>
          <a:prstGeom prst="borderCallout2">
            <a:avLst>
              <a:gd name="adj1" fmla="val -2921"/>
              <a:gd name="adj2" fmla="val 61194"/>
              <a:gd name="adj3" fmla="val -12112"/>
              <a:gd name="adj4" fmla="val 73810"/>
              <a:gd name="adj5" fmla="val -30379"/>
              <a:gd name="adj6" fmla="val 83202"/>
            </a:avLst>
          </a:prstGeom>
          <a:noFill/>
          <a:ln w="12700">
            <a:solidFill>
              <a:schemeClr val="bg1">
                <a:lumMod val="85000"/>
              </a:schemeClr>
            </a:solidFill>
            <a:tailEnd type="oval"/>
          </a:ln>
        </p:spPr>
        <p:txBody>
          <a:bodyPr vertOverflow="overflow" horzOverflow="overflow" wrap="square" tIns="33231" bIns="33231" rtlCol="0" anchor="ctr">
            <a:noAutofit/>
          </a:bodyPr>
          <a:lstStyle/>
          <a:p>
            <a:pPr marL="158265" indent="-158265" defTabSz="422041">
              <a:buFont typeface="EYInterstate" panose="02000503020000020004" pitchFamily="2" charset="0"/>
              <a:buChar char="•"/>
              <a:defRPr/>
            </a:pPr>
            <a:r>
              <a:rPr kumimoji="1" lang="ja-JP" altLang="en-US" sz="1108" b="1" dirty="0">
                <a:solidFill>
                  <a:srgbClr val="000000"/>
                </a:solidFill>
                <a:latin typeface="Meiryo UI" panose="020B0604030504040204" pitchFamily="50" charset="-128"/>
                <a:ea typeface="Meiryo UI" panose="020B0604030504040204" pitchFamily="50" charset="-128"/>
              </a:rPr>
              <a:t>ｘｘｘｘｘｘｘｘ</a:t>
            </a:r>
          </a:p>
        </p:txBody>
      </p:sp>
      <p:sp>
        <p:nvSpPr>
          <p:cNvPr id="42" name="吹き出し: 折線 41">
            <a:extLst>
              <a:ext uri="{FF2B5EF4-FFF2-40B4-BE49-F238E27FC236}">
                <a16:creationId xmlns:a16="http://schemas.microsoft.com/office/drawing/2014/main" id="{2CC015C7-2100-3F91-6D33-2C9E98E0D147}"/>
              </a:ext>
            </a:extLst>
          </p:cNvPr>
          <p:cNvSpPr/>
          <p:nvPr/>
        </p:nvSpPr>
        <p:spPr>
          <a:xfrm>
            <a:off x="3427677" y="1938274"/>
            <a:ext cx="2592000" cy="431767"/>
          </a:xfrm>
          <a:prstGeom prst="borderCallout2">
            <a:avLst>
              <a:gd name="adj1" fmla="val 489"/>
              <a:gd name="adj2" fmla="val 17207"/>
              <a:gd name="adj3" fmla="val -14577"/>
              <a:gd name="adj4" fmla="val 25951"/>
              <a:gd name="adj5" fmla="val -45122"/>
              <a:gd name="adj6" fmla="val 43707"/>
            </a:avLst>
          </a:prstGeom>
          <a:noFill/>
          <a:ln w="12700">
            <a:solidFill>
              <a:schemeClr val="bg1">
                <a:lumMod val="85000"/>
              </a:schemeClr>
            </a:solidFill>
            <a:tailEnd type="oval"/>
          </a:ln>
        </p:spPr>
        <p:txBody>
          <a:bodyPr vertOverflow="overflow" horzOverflow="overflow" wrap="square" tIns="33231" bIns="33231" rtlCol="0" anchor="ctr">
            <a:noAutofit/>
          </a:bodyPr>
          <a:lstStyle/>
          <a:p>
            <a:pPr marL="158265" indent="-158265" defTabSz="422041">
              <a:buFont typeface="EYInterstate" panose="02000503020000020004" pitchFamily="2" charset="0"/>
              <a:buChar char="•"/>
              <a:defRPr/>
            </a:pPr>
            <a:r>
              <a:rPr kumimoji="1" lang="ja-JP" altLang="en-US" sz="1108" b="1" dirty="0">
                <a:solidFill>
                  <a:srgbClr val="000000"/>
                </a:solidFill>
                <a:latin typeface="Meiryo UI" panose="020B0604030504040204" pitchFamily="50" charset="-128"/>
                <a:ea typeface="Meiryo UI" panose="020B0604030504040204" pitchFamily="50" charset="-128"/>
              </a:rPr>
              <a:t>ｘｘｘｘｘｘｘｘ</a:t>
            </a:r>
          </a:p>
        </p:txBody>
      </p:sp>
      <p:sp>
        <p:nvSpPr>
          <p:cNvPr id="43" name="吹き出し: 折線 42">
            <a:extLst>
              <a:ext uri="{FF2B5EF4-FFF2-40B4-BE49-F238E27FC236}">
                <a16:creationId xmlns:a16="http://schemas.microsoft.com/office/drawing/2014/main" id="{41E8A45D-57AE-CCC8-7CB3-9EB924FA1625}"/>
              </a:ext>
            </a:extLst>
          </p:cNvPr>
          <p:cNvSpPr/>
          <p:nvPr/>
        </p:nvSpPr>
        <p:spPr>
          <a:xfrm>
            <a:off x="6134365" y="1938274"/>
            <a:ext cx="2592000" cy="431767"/>
          </a:xfrm>
          <a:prstGeom prst="borderCallout2">
            <a:avLst>
              <a:gd name="adj1" fmla="val -3131"/>
              <a:gd name="adj2" fmla="val 7760"/>
              <a:gd name="adj3" fmla="val -15312"/>
              <a:gd name="adj4" fmla="val -2462"/>
              <a:gd name="adj5" fmla="val -42778"/>
              <a:gd name="adj6" fmla="val -9092"/>
            </a:avLst>
          </a:prstGeom>
          <a:noFill/>
          <a:ln w="12700">
            <a:solidFill>
              <a:schemeClr val="bg1">
                <a:lumMod val="85000"/>
              </a:schemeClr>
            </a:solidFill>
            <a:tailEnd type="oval"/>
          </a:ln>
        </p:spPr>
        <p:txBody>
          <a:bodyPr vertOverflow="overflow" horzOverflow="overflow" wrap="square" tIns="33231" bIns="33231" rtlCol="0" anchor="ctr">
            <a:noAutofit/>
          </a:bodyPr>
          <a:lstStyle/>
          <a:p>
            <a:pPr marL="158265" indent="-158265" defTabSz="422041">
              <a:buFont typeface="EYInterstate" panose="02000503020000020004" pitchFamily="2" charset="0"/>
              <a:buChar char="•"/>
            </a:pPr>
            <a:r>
              <a:rPr lang="ja-JP" altLang="en-US" sz="1108" b="1" dirty="0">
                <a:solidFill>
                  <a:srgbClr val="000000"/>
                </a:solidFill>
                <a:latin typeface="Meiryo UI" panose="020B0604030504040204" pitchFamily="50" charset="-128"/>
                <a:ea typeface="Meiryo UI" panose="020B0604030504040204" pitchFamily="50" charset="-128"/>
              </a:rPr>
              <a:t>ｘｘｘｘｘｘｘｘ</a:t>
            </a:r>
          </a:p>
        </p:txBody>
      </p:sp>
      <p:sp>
        <p:nvSpPr>
          <p:cNvPr id="44" name="Rectangle 15">
            <a:extLst>
              <a:ext uri="{FF2B5EF4-FFF2-40B4-BE49-F238E27FC236}">
                <a16:creationId xmlns:a16="http://schemas.microsoft.com/office/drawing/2014/main" id="{9414203C-89B6-79D6-CF20-22371AD86E8D}"/>
              </a:ext>
            </a:extLst>
          </p:cNvPr>
          <p:cNvSpPr/>
          <p:nvPr/>
        </p:nvSpPr>
        <p:spPr>
          <a:xfrm>
            <a:off x="6134365" y="4935272"/>
            <a:ext cx="2592000" cy="460148"/>
          </a:xfrm>
          <a:prstGeom prst="rect">
            <a:avLst/>
          </a:prstGeom>
          <a:noFill/>
          <a:ln w="12700">
            <a:solidFill>
              <a:schemeClr val="bg1">
                <a:lumMod val="85000"/>
              </a:schemeClr>
            </a:solidFill>
          </a:ln>
        </p:spPr>
        <p:txBody>
          <a:bodyPr vertOverflow="overflow" horzOverflow="overflow" wrap="square" tIns="33231" bIns="33231" rtlCol="0" anchor="ctr">
            <a:noAutofit/>
          </a:bodyPr>
          <a:lstStyle/>
          <a:p>
            <a:pPr marL="158265" indent="-158265" defTabSz="422041">
              <a:buFont typeface="EYInterstate" panose="02000503020000020004" pitchFamily="2" charset="0"/>
              <a:buChar char="•"/>
              <a:defRPr/>
            </a:pPr>
            <a:r>
              <a:rPr lang="ja-JP" altLang="en-US" sz="1108" b="1" dirty="0">
                <a:solidFill>
                  <a:srgbClr val="000000"/>
                </a:solidFill>
                <a:latin typeface="Meiryo UI" panose="020B0604030504040204" pitchFamily="50" charset="-128"/>
                <a:ea typeface="Meiryo UI" panose="020B0604030504040204" pitchFamily="50" charset="-128"/>
              </a:rPr>
              <a:t>ｘｘｘｘｘｘｘｘ</a:t>
            </a:r>
          </a:p>
        </p:txBody>
      </p:sp>
      <p:sp>
        <p:nvSpPr>
          <p:cNvPr id="45" name="二等辺三角形 44">
            <a:extLst>
              <a:ext uri="{FF2B5EF4-FFF2-40B4-BE49-F238E27FC236}">
                <a16:creationId xmlns:a16="http://schemas.microsoft.com/office/drawing/2014/main" id="{3E8107D4-6512-DCCE-0A89-2EB7BE4282F8}"/>
              </a:ext>
            </a:extLst>
          </p:cNvPr>
          <p:cNvSpPr/>
          <p:nvPr/>
        </p:nvSpPr>
        <p:spPr>
          <a:xfrm flipV="1">
            <a:off x="804913" y="5446714"/>
            <a:ext cx="7534175" cy="107426"/>
          </a:xfrm>
          <a:prstGeom prst="triangle">
            <a:avLst/>
          </a:prstGeom>
          <a:solidFill>
            <a:schemeClr val="bg1">
              <a:lumMod val="85000"/>
            </a:schemeClr>
          </a:solidFill>
          <a:ln w="9525">
            <a:solidFill>
              <a:schemeClr val="bg1">
                <a:lumMod val="85000"/>
              </a:schemeClr>
            </a:solidFill>
          </a:ln>
        </p:spPr>
        <p:txBody>
          <a:bodyPr vertOverflow="overflow" horzOverflow="overflow" wrap="square" tIns="33231" bIns="33231" rtlCol="0" anchor="t">
            <a:noAutofit/>
          </a:bodyPr>
          <a:lstStyle/>
          <a:p>
            <a:pPr algn="l"/>
            <a:endParaRPr kumimoji="1" lang="ja-JP" altLang="en-US" sz="923" dirty="0">
              <a:latin typeface="Meiryo UI" panose="020B0604030504040204" pitchFamily="50" charset="-128"/>
              <a:ea typeface="Meiryo UI" panose="020B0604030504040204" pitchFamily="50" charset="-128"/>
              <a:cs typeface="メイリオ"/>
            </a:endParaRPr>
          </a:p>
        </p:txBody>
      </p:sp>
      <p:sp>
        <p:nvSpPr>
          <p:cNvPr id="46" name="二等辺三角形 45">
            <a:extLst>
              <a:ext uri="{FF2B5EF4-FFF2-40B4-BE49-F238E27FC236}">
                <a16:creationId xmlns:a16="http://schemas.microsoft.com/office/drawing/2014/main" id="{C4F71D63-AC84-734B-CCDE-CCBAF4AE28D7}"/>
              </a:ext>
            </a:extLst>
          </p:cNvPr>
          <p:cNvSpPr/>
          <p:nvPr/>
        </p:nvSpPr>
        <p:spPr>
          <a:xfrm flipV="1">
            <a:off x="3930043" y="2413398"/>
            <a:ext cx="1484358" cy="80710"/>
          </a:xfrm>
          <a:prstGeom prst="triangle">
            <a:avLst/>
          </a:prstGeom>
          <a:solidFill>
            <a:schemeClr val="bg1">
              <a:lumMod val="85000"/>
            </a:schemeClr>
          </a:solidFill>
          <a:ln w="9525">
            <a:solidFill>
              <a:schemeClr val="bg1">
                <a:lumMod val="85000"/>
              </a:schemeClr>
            </a:solidFill>
          </a:ln>
        </p:spPr>
        <p:txBody>
          <a:bodyPr vertOverflow="overflow" horzOverflow="overflow" wrap="square" tIns="33231" bIns="33231" rtlCol="0" anchor="t">
            <a:noAutofit/>
          </a:bodyPr>
          <a:lstStyle/>
          <a:p>
            <a:pPr algn="l"/>
            <a:endParaRPr kumimoji="1" lang="ja-JP" altLang="en-US" sz="923" dirty="0">
              <a:latin typeface="Meiryo UI" panose="020B0604030504040204" pitchFamily="50" charset="-128"/>
              <a:ea typeface="Meiryo UI" panose="020B0604030504040204" pitchFamily="50" charset="-128"/>
              <a:cs typeface="メイリオ"/>
            </a:endParaRPr>
          </a:p>
        </p:txBody>
      </p:sp>
      <p:sp>
        <p:nvSpPr>
          <p:cNvPr id="56" name="正方形/長方形 55">
            <a:extLst>
              <a:ext uri="{FF2B5EF4-FFF2-40B4-BE49-F238E27FC236}">
                <a16:creationId xmlns:a16="http://schemas.microsoft.com/office/drawing/2014/main" id="{9E38C7E7-E561-4843-63EB-BED50ADBC633}"/>
              </a:ext>
            </a:extLst>
          </p:cNvPr>
          <p:cNvSpPr/>
          <p:nvPr/>
        </p:nvSpPr>
        <p:spPr>
          <a:xfrm>
            <a:off x="417634" y="5609493"/>
            <a:ext cx="242269" cy="878949"/>
          </a:xfrm>
          <a:prstGeom prst="rect">
            <a:avLst/>
          </a:prstGeom>
          <a:solidFill>
            <a:schemeClr val="bg1">
              <a:lumMod val="85000"/>
            </a:schemeClr>
          </a:solidFill>
          <a:ln w="9525">
            <a:solidFill>
              <a:schemeClr val="bg1">
                <a:lumMod val="85000"/>
              </a:schemeClr>
            </a:solidFill>
          </a:ln>
        </p:spPr>
        <p:txBody>
          <a:bodyPr vertOverflow="overflow" horzOverflow="overflow" vert="eaVert" wrap="square" lIns="66462" tIns="33231" rIns="66462" bIns="33231" rtlCol="0" anchor="ctr">
            <a:noAutofit/>
          </a:bodyPr>
          <a:lstStyle/>
          <a:p>
            <a:pPr algn="ctr"/>
            <a:r>
              <a:rPr lang="ja-JP" altLang="en-US" sz="738" dirty="0">
                <a:latin typeface="Meiryo UI" panose="020B0604030504040204" pitchFamily="50" charset="-128"/>
                <a:ea typeface="Meiryo UI" panose="020B0604030504040204" pitchFamily="50" charset="-128"/>
                <a:cs typeface="メイリオ"/>
              </a:rPr>
              <a:t>業界全体への</a:t>
            </a:r>
            <a:endParaRPr lang="en-US" altLang="ja-JP" sz="738" dirty="0">
              <a:latin typeface="Meiryo UI" panose="020B0604030504040204" pitchFamily="50" charset="-128"/>
              <a:ea typeface="Meiryo UI" panose="020B0604030504040204" pitchFamily="50" charset="-128"/>
              <a:cs typeface="メイリオ"/>
            </a:endParaRPr>
          </a:p>
          <a:p>
            <a:pPr algn="ctr"/>
            <a:r>
              <a:rPr kumimoji="1" lang="ja-JP" altLang="en-US" sz="738" dirty="0">
                <a:latin typeface="Meiryo UI" panose="020B0604030504040204" pitchFamily="50" charset="-128"/>
                <a:ea typeface="Meiryo UI" panose="020B0604030504040204" pitchFamily="50" charset="-128"/>
                <a:cs typeface="メイリオ"/>
              </a:rPr>
              <a:t>拡大</a:t>
            </a:r>
          </a:p>
        </p:txBody>
      </p:sp>
      <p:sp>
        <p:nvSpPr>
          <p:cNvPr id="57" name="Rectangle 15">
            <a:extLst>
              <a:ext uri="{FF2B5EF4-FFF2-40B4-BE49-F238E27FC236}">
                <a16:creationId xmlns:a16="http://schemas.microsoft.com/office/drawing/2014/main" id="{0ABCA0F4-F326-75F4-744B-27CFBFF3D6B6}"/>
              </a:ext>
            </a:extLst>
          </p:cNvPr>
          <p:cNvSpPr/>
          <p:nvPr/>
        </p:nvSpPr>
        <p:spPr>
          <a:xfrm>
            <a:off x="709028" y="5608310"/>
            <a:ext cx="8017338" cy="878949"/>
          </a:xfrm>
          <a:prstGeom prst="rect">
            <a:avLst/>
          </a:prstGeom>
          <a:noFill/>
          <a:ln w="12700">
            <a:solidFill>
              <a:schemeClr val="bg1">
                <a:lumMod val="85000"/>
              </a:schemeClr>
            </a:solidFill>
          </a:ln>
        </p:spPr>
        <p:txBody>
          <a:bodyPr vertOverflow="overflow" horzOverflow="overflow" wrap="square" tIns="33231" bIns="33231" rtlCol="0" anchor="ctr">
            <a:noAutofit/>
          </a:bodyPr>
          <a:lstStyle/>
          <a:p>
            <a:pPr defTabSz="422041">
              <a:defRPr/>
            </a:pPr>
            <a:r>
              <a:rPr lang="en-US" altLang="ja-JP" sz="1108" b="1" dirty="0">
                <a:solidFill>
                  <a:srgbClr val="000000"/>
                </a:solidFill>
                <a:latin typeface="Meiryo UI" panose="020B0604030504040204" pitchFamily="50" charset="-128"/>
                <a:ea typeface="Meiryo UI" panose="020B0604030504040204" pitchFamily="50" charset="-128"/>
              </a:rPr>
              <a:t>【</a:t>
            </a:r>
            <a:r>
              <a:rPr lang="ja-JP" altLang="en-US" sz="1108" b="1" dirty="0">
                <a:solidFill>
                  <a:srgbClr val="000000"/>
                </a:solidFill>
                <a:latin typeface="Meiryo UI" panose="020B0604030504040204" pitchFamily="50" charset="-128"/>
                <a:ea typeface="Meiryo UI" panose="020B0604030504040204" pitchFamily="50" charset="-128"/>
              </a:rPr>
              <a:t>自社内の展望</a:t>
            </a:r>
            <a:r>
              <a:rPr lang="en-US" altLang="ja-JP" sz="1108" b="1" dirty="0">
                <a:solidFill>
                  <a:srgbClr val="000000"/>
                </a:solidFill>
                <a:latin typeface="Meiryo UI" panose="020B0604030504040204" pitchFamily="50" charset="-128"/>
                <a:ea typeface="Meiryo UI" panose="020B0604030504040204" pitchFamily="50" charset="-128"/>
              </a:rPr>
              <a:t>】</a:t>
            </a:r>
          </a:p>
          <a:p>
            <a:pPr marL="158265" indent="-158265" defTabSz="422041">
              <a:buFont typeface="EYInterstate" panose="02000503020000020004" pitchFamily="2" charset="0"/>
              <a:buChar char="•"/>
              <a:defRPr/>
            </a:pPr>
            <a:r>
              <a:rPr lang="ja-JP" altLang="en-US" sz="1108" dirty="0">
                <a:solidFill>
                  <a:srgbClr val="000000"/>
                </a:solidFill>
                <a:latin typeface="Meiryo UI" panose="020B0604030504040204" pitchFamily="50" charset="-128"/>
                <a:ea typeface="Meiryo UI" panose="020B0604030504040204" pitchFamily="50" charset="-128"/>
              </a:rPr>
              <a:t>Ｘｘｘｘｘｘｘｘ</a:t>
            </a:r>
            <a:endParaRPr lang="en-US" altLang="ja-JP" sz="1108" dirty="0">
              <a:solidFill>
                <a:srgbClr val="000000"/>
              </a:solidFill>
              <a:latin typeface="Meiryo UI" panose="020B0604030504040204" pitchFamily="50" charset="-128"/>
              <a:ea typeface="Meiryo UI" panose="020B0604030504040204" pitchFamily="50" charset="-128"/>
            </a:endParaRPr>
          </a:p>
          <a:p>
            <a:pPr defTabSz="422041">
              <a:defRPr/>
            </a:pPr>
            <a:r>
              <a:rPr lang="en-US" altLang="ja-JP" sz="1108" b="1" dirty="0">
                <a:solidFill>
                  <a:srgbClr val="000000"/>
                </a:solidFill>
                <a:latin typeface="Meiryo UI" panose="020B0604030504040204" pitchFamily="50" charset="-128"/>
                <a:ea typeface="Meiryo UI" panose="020B0604030504040204" pitchFamily="50" charset="-128"/>
              </a:rPr>
              <a:t>【</a:t>
            </a:r>
            <a:r>
              <a:rPr lang="ja-JP" altLang="en-US" sz="1108" b="1" dirty="0">
                <a:solidFill>
                  <a:srgbClr val="000000"/>
                </a:solidFill>
                <a:latin typeface="Meiryo UI" panose="020B0604030504040204" pitchFamily="50" charset="-128"/>
                <a:ea typeface="Meiryo UI" panose="020B0604030504040204" pitchFamily="50" charset="-128"/>
              </a:rPr>
              <a:t>事業実施にあたって工夫した点</a:t>
            </a:r>
            <a:r>
              <a:rPr lang="en-US" altLang="ja-JP" sz="1108" b="1" dirty="0">
                <a:solidFill>
                  <a:srgbClr val="000000"/>
                </a:solidFill>
                <a:latin typeface="Meiryo UI" panose="020B0604030504040204" pitchFamily="50" charset="-128"/>
                <a:ea typeface="Meiryo UI" panose="020B0604030504040204" pitchFamily="50" charset="-128"/>
              </a:rPr>
              <a:t>】</a:t>
            </a:r>
          </a:p>
          <a:p>
            <a:pPr marL="158265" indent="-158265" defTabSz="422041">
              <a:buFont typeface="EYInterstate" panose="02000503020000020004" pitchFamily="2" charset="0"/>
              <a:buChar char="•"/>
              <a:defRPr/>
            </a:pPr>
            <a:r>
              <a:rPr lang="ja-JP" altLang="en-US" sz="1108" dirty="0">
                <a:solidFill>
                  <a:srgbClr val="000000"/>
                </a:solidFill>
                <a:latin typeface="Meiryo UI" panose="020B0604030504040204" pitchFamily="50" charset="-128"/>
                <a:ea typeface="Meiryo UI" panose="020B0604030504040204" pitchFamily="50" charset="-128"/>
              </a:rPr>
              <a:t>Ｘｘｘｘｘｘｘｘ</a:t>
            </a:r>
          </a:p>
        </p:txBody>
      </p:sp>
      <p:sp>
        <p:nvSpPr>
          <p:cNvPr id="2" name="二等辺三角形 1">
            <a:extLst>
              <a:ext uri="{FF2B5EF4-FFF2-40B4-BE49-F238E27FC236}">
                <a16:creationId xmlns:a16="http://schemas.microsoft.com/office/drawing/2014/main" id="{AB66B593-E361-B83F-DE60-3302AF5F959B}"/>
              </a:ext>
            </a:extLst>
          </p:cNvPr>
          <p:cNvSpPr/>
          <p:nvPr/>
        </p:nvSpPr>
        <p:spPr>
          <a:xfrm flipV="1">
            <a:off x="3930042" y="4820687"/>
            <a:ext cx="1484358" cy="66702"/>
          </a:xfrm>
          <a:prstGeom prst="triangle">
            <a:avLst/>
          </a:prstGeom>
          <a:solidFill>
            <a:schemeClr val="bg1">
              <a:lumMod val="85000"/>
            </a:schemeClr>
          </a:solidFill>
          <a:ln w="9525">
            <a:solidFill>
              <a:schemeClr val="bg1">
                <a:lumMod val="85000"/>
              </a:schemeClr>
            </a:solidFill>
          </a:ln>
        </p:spPr>
        <p:txBody>
          <a:bodyPr vertOverflow="overflow" horzOverflow="overflow" wrap="square" tIns="33231" bIns="33231" rtlCol="0" anchor="t">
            <a:noAutofit/>
          </a:bodyPr>
          <a:lstStyle/>
          <a:p>
            <a:pPr algn="l"/>
            <a:endParaRPr kumimoji="1" lang="ja-JP" altLang="en-US" sz="923" dirty="0">
              <a:latin typeface="Meiryo UI" panose="020B0604030504040204" pitchFamily="50" charset="-128"/>
              <a:ea typeface="Meiryo UI" panose="020B0604030504040204" pitchFamily="50" charset="-128"/>
              <a:cs typeface="メイリオ"/>
            </a:endParaRPr>
          </a:p>
        </p:txBody>
      </p:sp>
      <p:sp>
        <p:nvSpPr>
          <p:cNvPr id="5" name="Rectangle 15">
            <a:extLst>
              <a:ext uri="{FF2B5EF4-FFF2-40B4-BE49-F238E27FC236}">
                <a16:creationId xmlns:a16="http://schemas.microsoft.com/office/drawing/2014/main" id="{332973DA-AC30-08B8-0BCD-08B43D69BD4F}"/>
              </a:ext>
            </a:extLst>
          </p:cNvPr>
          <p:cNvSpPr/>
          <p:nvPr/>
        </p:nvSpPr>
        <p:spPr>
          <a:xfrm>
            <a:off x="709028" y="2944405"/>
            <a:ext cx="2592001" cy="1816165"/>
          </a:xfrm>
          <a:prstGeom prst="rect">
            <a:avLst/>
          </a:prstGeom>
          <a:solidFill>
            <a:schemeClr val="bg1">
              <a:lumMod val="95000"/>
            </a:schemeClr>
          </a:solidFill>
          <a:ln w="28575">
            <a:noFill/>
          </a:ln>
        </p:spPr>
        <p:txBody>
          <a:bodyPr vertOverflow="overflow" horzOverflow="overflow" wrap="square" tIns="33231" bIns="33231" rtlCol="0" anchor="t">
            <a:noAutofit/>
          </a:bodyPr>
          <a:lstStyle/>
          <a:p>
            <a:pPr algn="ctr" defTabSz="422041"/>
            <a:r>
              <a:rPr lang="en-US" altLang="ja-JP" sz="1292" dirty="0">
                <a:solidFill>
                  <a:prstClr val="black"/>
                </a:solidFill>
                <a:latin typeface="Meiryo UI" panose="020B0604030504040204" pitchFamily="50" charset="-128"/>
                <a:ea typeface="Meiryo UI" panose="020B0604030504040204" pitchFamily="50" charset="-128"/>
              </a:rPr>
              <a:t>(</a:t>
            </a:r>
            <a:r>
              <a:rPr lang="ja-JP" altLang="en-US" sz="1292" dirty="0">
                <a:solidFill>
                  <a:prstClr val="black"/>
                </a:solidFill>
                <a:latin typeface="Meiryo UI" panose="020B0604030504040204" pitchFamily="50" charset="-128"/>
                <a:ea typeface="Meiryo UI" panose="020B0604030504040204" pitchFamily="50" charset="-128"/>
              </a:rPr>
              <a:t>ポンチ絵</a:t>
            </a:r>
            <a:r>
              <a:rPr lang="en-US" altLang="ja-JP" sz="1292" dirty="0">
                <a:solidFill>
                  <a:prstClr val="black"/>
                </a:solidFill>
                <a:latin typeface="Meiryo UI" panose="020B0604030504040204" pitchFamily="50" charset="-128"/>
                <a:ea typeface="Meiryo UI" panose="020B0604030504040204" pitchFamily="50" charset="-128"/>
              </a:rPr>
              <a:t>/</a:t>
            </a:r>
            <a:r>
              <a:rPr lang="ja-JP" altLang="en-US" sz="1292" dirty="0">
                <a:solidFill>
                  <a:prstClr val="black"/>
                </a:solidFill>
                <a:latin typeface="Meiryo UI" panose="020B0604030504040204" pitchFamily="50" charset="-128"/>
                <a:ea typeface="Meiryo UI" panose="020B0604030504040204" pitchFamily="50" charset="-128"/>
              </a:rPr>
              <a:t>概念図</a:t>
            </a:r>
            <a:r>
              <a:rPr lang="en-US" altLang="ja-JP" sz="1292" dirty="0">
                <a:solidFill>
                  <a:prstClr val="black"/>
                </a:solidFill>
                <a:latin typeface="Meiryo UI" panose="020B0604030504040204" pitchFamily="50" charset="-128"/>
                <a:ea typeface="Meiryo UI" panose="020B0604030504040204" pitchFamily="50" charset="-128"/>
              </a:rPr>
              <a:t>/</a:t>
            </a:r>
            <a:r>
              <a:rPr lang="ja-JP" altLang="en-US" sz="1292" dirty="0">
                <a:solidFill>
                  <a:prstClr val="black"/>
                </a:solidFill>
                <a:latin typeface="Meiryo UI" panose="020B0604030504040204" pitchFamily="50" charset="-128"/>
                <a:ea typeface="Meiryo UI" panose="020B0604030504040204" pitchFamily="50" charset="-128"/>
              </a:rPr>
              <a:t>写真</a:t>
            </a:r>
            <a:r>
              <a:rPr lang="en-US" altLang="ja-JP" sz="1292" dirty="0">
                <a:solidFill>
                  <a:prstClr val="black"/>
                </a:solidFill>
                <a:latin typeface="Meiryo UI" panose="020B0604030504040204" pitchFamily="50" charset="-128"/>
                <a:ea typeface="Meiryo UI" panose="020B0604030504040204" pitchFamily="50" charset="-128"/>
              </a:rPr>
              <a:t>/</a:t>
            </a:r>
            <a:r>
              <a:rPr lang="ja-JP" altLang="en-US" sz="1292" dirty="0">
                <a:solidFill>
                  <a:prstClr val="black"/>
                </a:solidFill>
                <a:latin typeface="Meiryo UI" panose="020B0604030504040204" pitchFamily="50" charset="-128"/>
                <a:ea typeface="Meiryo UI" panose="020B0604030504040204" pitchFamily="50" charset="-128"/>
              </a:rPr>
              <a:t>グラフ等</a:t>
            </a:r>
            <a:r>
              <a:rPr lang="en-US" altLang="ja-JP" sz="1292" dirty="0">
                <a:solidFill>
                  <a:prstClr val="black"/>
                </a:solidFill>
                <a:latin typeface="Meiryo UI" panose="020B0604030504040204" pitchFamily="50" charset="-128"/>
                <a:ea typeface="Meiryo UI" panose="020B0604030504040204" pitchFamily="50" charset="-128"/>
              </a:rPr>
              <a:t>)</a:t>
            </a:r>
          </a:p>
        </p:txBody>
      </p:sp>
      <p:pic>
        <p:nvPicPr>
          <p:cNvPr id="12" name="グラフィックス 11" descr="画像 枠線">
            <a:extLst>
              <a:ext uri="{FF2B5EF4-FFF2-40B4-BE49-F238E27FC236}">
                <a16:creationId xmlns:a16="http://schemas.microsoft.com/office/drawing/2014/main" id="{28CF1A97-1939-FA08-94EE-8F34F8C24D6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0925" y="2743082"/>
            <a:ext cx="2408207" cy="2408207"/>
          </a:xfrm>
          <a:prstGeom prst="rect">
            <a:avLst/>
          </a:prstGeom>
        </p:spPr>
      </p:pic>
      <p:sp>
        <p:nvSpPr>
          <p:cNvPr id="13" name="Rectangle 15">
            <a:extLst>
              <a:ext uri="{FF2B5EF4-FFF2-40B4-BE49-F238E27FC236}">
                <a16:creationId xmlns:a16="http://schemas.microsoft.com/office/drawing/2014/main" id="{0D8870F3-1E5F-A87F-2B3C-DA23029C39AA}"/>
              </a:ext>
            </a:extLst>
          </p:cNvPr>
          <p:cNvSpPr/>
          <p:nvPr/>
        </p:nvSpPr>
        <p:spPr>
          <a:xfrm>
            <a:off x="709028" y="2552192"/>
            <a:ext cx="2592000" cy="327994"/>
          </a:xfrm>
          <a:prstGeom prst="rect">
            <a:avLst/>
          </a:prstGeom>
          <a:noFill/>
          <a:ln w="12700">
            <a:solidFill>
              <a:schemeClr val="bg1">
                <a:lumMod val="85000"/>
              </a:schemeClr>
            </a:solidFill>
          </a:ln>
        </p:spPr>
        <p:txBody>
          <a:bodyPr vertOverflow="overflow" horzOverflow="overflow" wrap="square" tIns="33231" bIns="33231" rtlCol="0" anchor="ctr">
            <a:noAutofit/>
          </a:bodyPr>
          <a:lstStyle/>
          <a:p>
            <a:pPr marL="158265" indent="-158265" defTabSz="422041">
              <a:buFont typeface="EYInterstate" panose="02000503020000020004" pitchFamily="2" charset="0"/>
              <a:buChar char="•"/>
              <a:defRPr/>
            </a:pPr>
            <a:r>
              <a:rPr lang="ja-JP" altLang="en-US" sz="1108" b="1" dirty="0">
                <a:solidFill>
                  <a:srgbClr val="000000"/>
                </a:solidFill>
                <a:latin typeface="Meiryo UI" panose="020B0604030504040204" pitchFamily="50" charset="-128"/>
                <a:ea typeface="Meiryo UI" panose="020B0604030504040204" pitchFamily="50" charset="-128"/>
              </a:rPr>
              <a:t>ｘｘｘｘｘｘｘｘ</a:t>
            </a:r>
            <a:endParaRPr lang="en-US" altLang="ja-JP" sz="1108" b="1" dirty="0">
              <a:solidFill>
                <a:srgbClr val="000000"/>
              </a:solidFill>
              <a:latin typeface="Meiryo UI" panose="020B0604030504040204" pitchFamily="50" charset="-128"/>
              <a:ea typeface="Meiryo UI" panose="020B0604030504040204" pitchFamily="50" charset="-128"/>
            </a:endParaRPr>
          </a:p>
        </p:txBody>
      </p:sp>
      <p:sp>
        <p:nvSpPr>
          <p:cNvPr id="14" name="Rectangle 15">
            <a:extLst>
              <a:ext uri="{FF2B5EF4-FFF2-40B4-BE49-F238E27FC236}">
                <a16:creationId xmlns:a16="http://schemas.microsoft.com/office/drawing/2014/main" id="{73FF37DA-BB0B-CE23-DA54-FEA73299A7B6}"/>
              </a:ext>
            </a:extLst>
          </p:cNvPr>
          <p:cNvSpPr/>
          <p:nvPr/>
        </p:nvSpPr>
        <p:spPr>
          <a:xfrm>
            <a:off x="3427678" y="2944405"/>
            <a:ext cx="2592001" cy="1816165"/>
          </a:xfrm>
          <a:prstGeom prst="rect">
            <a:avLst/>
          </a:prstGeom>
          <a:solidFill>
            <a:schemeClr val="bg1">
              <a:lumMod val="95000"/>
            </a:schemeClr>
          </a:solidFill>
          <a:ln w="28575">
            <a:noFill/>
          </a:ln>
        </p:spPr>
        <p:txBody>
          <a:bodyPr vertOverflow="overflow" horzOverflow="overflow" wrap="square" tIns="33231" bIns="33231" rtlCol="0" anchor="t">
            <a:noAutofit/>
          </a:bodyPr>
          <a:lstStyle/>
          <a:p>
            <a:pPr algn="ctr" defTabSz="422041"/>
            <a:r>
              <a:rPr lang="en-US" altLang="ja-JP" sz="1292" dirty="0">
                <a:solidFill>
                  <a:prstClr val="black"/>
                </a:solidFill>
                <a:latin typeface="Meiryo UI" panose="020B0604030504040204" pitchFamily="50" charset="-128"/>
                <a:ea typeface="Meiryo UI" panose="020B0604030504040204" pitchFamily="50" charset="-128"/>
              </a:rPr>
              <a:t>(</a:t>
            </a:r>
            <a:r>
              <a:rPr lang="ja-JP" altLang="en-US" sz="1292" dirty="0">
                <a:solidFill>
                  <a:prstClr val="black"/>
                </a:solidFill>
                <a:latin typeface="Meiryo UI" panose="020B0604030504040204" pitchFamily="50" charset="-128"/>
                <a:ea typeface="Meiryo UI" panose="020B0604030504040204" pitchFamily="50" charset="-128"/>
              </a:rPr>
              <a:t>ポンチ絵</a:t>
            </a:r>
            <a:r>
              <a:rPr lang="en-US" altLang="ja-JP" sz="1292" dirty="0">
                <a:solidFill>
                  <a:prstClr val="black"/>
                </a:solidFill>
                <a:latin typeface="Meiryo UI" panose="020B0604030504040204" pitchFamily="50" charset="-128"/>
                <a:ea typeface="Meiryo UI" panose="020B0604030504040204" pitchFamily="50" charset="-128"/>
              </a:rPr>
              <a:t>/</a:t>
            </a:r>
            <a:r>
              <a:rPr lang="ja-JP" altLang="en-US" sz="1292" dirty="0">
                <a:solidFill>
                  <a:prstClr val="black"/>
                </a:solidFill>
                <a:latin typeface="Meiryo UI" panose="020B0604030504040204" pitchFamily="50" charset="-128"/>
                <a:ea typeface="Meiryo UI" panose="020B0604030504040204" pitchFamily="50" charset="-128"/>
              </a:rPr>
              <a:t>概念図</a:t>
            </a:r>
            <a:r>
              <a:rPr lang="en-US" altLang="ja-JP" sz="1292" dirty="0">
                <a:solidFill>
                  <a:prstClr val="black"/>
                </a:solidFill>
                <a:latin typeface="Meiryo UI" panose="020B0604030504040204" pitchFamily="50" charset="-128"/>
                <a:ea typeface="Meiryo UI" panose="020B0604030504040204" pitchFamily="50" charset="-128"/>
              </a:rPr>
              <a:t>/</a:t>
            </a:r>
            <a:r>
              <a:rPr lang="ja-JP" altLang="en-US" sz="1292" dirty="0">
                <a:solidFill>
                  <a:prstClr val="black"/>
                </a:solidFill>
                <a:latin typeface="Meiryo UI" panose="020B0604030504040204" pitchFamily="50" charset="-128"/>
                <a:ea typeface="Meiryo UI" panose="020B0604030504040204" pitchFamily="50" charset="-128"/>
              </a:rPr>
              <a:t>写真</a:t>
            </a:r>
            <a:r>
              <a:rPr lang="en-US" altLang="ja-JP" sz="1292" dirty="0">
                <a:solidFill>
                  <a:prstClr val="black"/>
                </a:solidFill>
                <a:latin typeface="Meiryo UI" panose="020B0604030504040204" pitchFamily="50" charset="-128"/>
                <a:ea typeface="Meiryo UI" panose="020B0604030504040204" pitchFamily="50" charset="-128"/>
              </a:rPr>
              <a:t>/</a:t>
            </a:r>
            <a:r>
              <a:rPr lang="ja-JP" altLang="en-US" sz="1292" dirty="0">
                <a:solidFill>
                  <a:prstClr val="black"/>
                </a:solidFill>
                <a:latin typeface="Meiryo UI" panose="020B0604030504040204" pitchFamily="50" charset="-128"/>
                <a:ea typeface="Meiryo UI" panose="020B0604030504040204" pitchFamily="50" charset="-128"/>
              </a:rPr>
              <a:t>グラフ等</a:t>
            </a:r>
            <a:r>
              <a:rPr lang="en-US" altLang="ja-JP" sz="1292" dirty="0">
                <a:solidFill>
                  <a:prstClr val="black"/>
                </a:solidFill>
                <a:latin typeface="Meiryo UI" panose="020B0604030504040204" pitchFamily="50" charset="-128"/>
                <a:ea typeface="Meiryo UI" panose="020B0604030504040204" pitchFamily="50" charset="-128"/>
              </a:rPr>
              <a:t>)</a:t>
            </a:r>
          </a:p>
        </p:txBody>
      </p:sp>
      <p:pic>
        <p:nvPicPr>
          <p:cNvPr id="15" name="グラフィックス 14" descr="画像 枠線">
            <a:extLst>
              <a:ext uri="{FF2B5EF4-FFF2-40B4-BE49-F238E27FC236}">
                <a16:creationId xmlns:a16="http://schemas.microsoft.com/office/drawing/2014/main" id="{674A9FAB-D128-5AAB-26F8-0B8485378AC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519575" y="2743082"/>
            <a:ext cx="2408207" cy="2408207"/>
          </a:xfrm>
          <a:prstGeom prst="rect">
            <a:avLst/>
          </a:prstGeom>
        </p:spPr>
      </p:pic>
      <p:sp>
        <p:nvSpPr>
          <p:cNvPr id="16" name="Rectangle 15">
            <a:extLst>
              <a:ext uri="{FF2B5EF4-FFF2-40B4-BE49-F238E27FC236}">
                <a16:creationId xmlns:a16="http://schemas.microsoft.com/office/drawing/2014/main" id="{E01F7A6B-049C-6385-DDB9-3DF1247B1A3A}"/>
              </a:ext>
            </a:extLst>
          </p:cNvPr>
          <p:cNvSpPr/>
          <p:nvPr/>
        </p:nvSpPr>
        <p:spPr>
          <a:xfrm>
            <a:off x="3427678" y="2552192"/>
            <a:ext cx="2592000" cy="327994"/>
          </a:xfrm>
          <a:prstGeom prst="rect">
            <a:avLst/>
          </a:prstGeom>
          <a:noFill/>
          <a:ln w="12700">
            <a:solidFill>
              <a:schemeClr val="bg1">
                <a:lumMod val="85000"/>
              </a:schemeClr>
            </a:solidFill>
          </a:ln>
        </p:spPr>
        <p:txBody>
          <a:bodyPr vertOverflow="overflow" horzOverflow="overflow" wrap="square" tIns="33231" bIns="33231" rtlCol="0" anchor="ctr">
            <a:noAutofit/>
          </a:bodyPr>
          <a:lstStyle/>
          <a:p>
            <a:pPr marL="158265" indent="-158265" defTabSz="422041">
              <a:buFont typeface="EYInterstate" panose="02000503020000020004" pitchFamily="2" charset="0"/>
              <a:buChar char="•"/>
              <a:defRPr/>
            </a:pPr>
            <a:r>
              <a:rPr lang="ja-JP" altLang="en-US" sz="1108" b="1" dirty="0">
                <a:solidFill>
                  <a:srgbClr val="000000"/>
                </a:solidFill>
                <a:latin typeface="Meiryo UI" panose="020B0604030504040204" pitchFamily="50" charset="-128"/>
                <a:ea typeface="Meiryo UI" panose="020B0604030504040204" pitchFamily="50" charset="-128"/>
              </a:rPr>
              <a:t>ｘｘｘｘｘｘｘｘ</a:t>
            </a:r>
            <a:endParaRPr lang="en-US" altLang="ja-JP" sz="1108" b="1" dirty="0">
              <a:solidFill>
                <a:srgbClr val="000000"/>
              </a:solidFill>
              <a:latin typeface="Meiryo UI" panose="020B0604030504040204" pitchFamily="50" charset="-128"/>
              <a:ea typeface="Meiryo UI" panose="020B0604030504040204" pitchFamily="50" charset="-128"/>
            </a:endParaRPr>
          </a:p>
        </p:txBody>
      </p:sp>
      <p:sp>
        <p:nvSpPr>
          <p:cNvPr id="18" name="Rectangle 15">
            <a:extLst>
              <a:ext uri="{FF2B5EF4-FFF2-40B4-BE49-F238E27FC236}">
                <a16:creationId xmlns:a16="http://schemas.microsoft.com/office/drawing/2014/main" id="{9D35B311-FCB3-AD61-F3F5-A2D3BB723C6C}"/>
              </a:ext>
            </a:extLst>
          </p:cNvPr>
          <p:cNvSpPr/>
          <p:nvPr/>
        </p:nvSpPr>
        <p:spPr>
          <a:xfrm>
            <a:off x="6134365" y="2944405"/>
            <a:ext cx="2592001" cy="1816165"/>
          </a:xfrm>
          <a:prstGeom prst="rect">
            <a:avLst/>
          </a:prstGeom>
          <a:solidFill>
            <a:schemeClr val="bg1">
              <a:lumMod val="95000"/>
            </a:schemeClr>
          </a:solidFill>
          <a:ln w="28575">
            <a:noFill/>
          </a:ln>
        </p:spPr>
        <p:txBody>
          <a:bodyPr vertOverflow="overflow" horzOverflow="overflow" wrap="square" tIns="33231" bIns="33231" rtlCol="0" anchor="t">
            <a:noAutofit/>
          </a:bodyPr>
          <a:lstStyle/>
          <a:p>
            <a:pPr algn="ctr" defTabSz="422041"/>
            <a:r>
              <a:rPr lang="en-US" altLang="ja-JP" sz="1292" dirty="0">
                <a:solidFill>
                  <a:prstClr val="black"/>
                </a:solidFill>
                <a:latin typeface="Meiryo UI" panose="020B0604030504040204" pitchFamily="50" charset="-128"/>
                <a:ea typeface="Meiryo UI" panose="020B0604030504040204" pitchFamily="50" charset="-128"/>
              </a:rPr>
              <a:t>(</a:t>
            </a:r>
            <a:r>
              <a:rPr lang="ja-JP" altLang="en-US" sz="1292" dirty="0">
                <a:solidFill>
                  <a:prstClr val="black"/>
                </a:solidFill>
                <a:latin typeface="Meiryo UI" panose="020B0604030504040204" pitchFamily="50" charset="-128"/>
                <a:ea typeface="Meiryo UI" panose="020B0604030504040204" pitchFamily="50" charset="-128"/>
              </a:rPr>
              <a:t>ポンチ絵</a:t>
            </a:r>
            <a:r>
              <a:rPr lang="en-US" altLang="ja-JP" sz="1292" dirty="0">
                <a:solidFill>
                  <a:prstClr val="black"/>
                </a:solidFill>
                <a:latin typeface="Meiryo UI" panose="020B0604030504040204" pitchFamily="50" charset="-128"/>
                <a:ea typeface="Meiryo UI" panose="020B0604030504040204" pitchFamily="50" charset="-128"/>
              </a:rPr>
              <a:t>/</a:t>
            </a:r>
            <a:r>
              <a:rPr lang="ja-JP" altLang="en-US" sz="1292" dirty="0">
                <a:solidFill>
                  <a:prstClr val="black"/>
                </a:solidFill>
                <a:latin typeface="Meiryo UI" panose="020B0604030504040204" pitchFamily="50" charset="-128"/>
                <a:ea typeface="Meiryo UI" panose="020B0604030504040204" pitchFamily="50" charset="-128"/>
              </a:rPr>
              <a:t>概念図</a:t>
            </a:r>
            <a:r>
              <a:rPr lang="en-US" altLang="ja-JP" sz="1292" dirty="0">
                <a:solidFill>
                  <a:prstClr val="black"/>
                </a:solidFill>
                <a:latin typeface="Meiryo UI" panose="020B0604030504040204" pitchFamily="50" charset="-128"/>
                <a:ea typeface="Meiryo UI" panose="020B0604030504040204" pitchFamily="50" charset="-128"/>
              </a:rPr>
              <a:t>/</a:t>
            </a:r>
            <a:r>
              <a:rPr lang="ja-JP" altLang="en-US" sz="1292" dirty="0">
                <a:solidFill>
                  <a:prstClr val="black"/>
                </a:solidFill>
                <a:latin typeface="Meiryo UI" panose="020B0604030504040204" pitchFamily="50" charset="-128"/>
                <a:ea typeface="Meiryo UI" panose="020B0604030504040204" pitchFamily="50" charset="-128"/>
              </a:rPr>
              <a:t>写真</a:t>
            </a:r>
            <a:r>
              <a:rPr lang="en-US" altLang="ja-JP" sz="1292" dirty="0">
                <a:solidFill>
                  <a:prstClr val="black"/>
                </a:solidFill>
                <a:latin typeface="Meiryo UI" panose="020B0604030504040204" pitchFamily="50" charset="-128"/>
                <a:ea typeface="Meiryo UI" panose="020B0604030504040204" pitchFamily="50" charset="-128"/>
              </a:rPr>
              <a:t>/</a:t>
            </a:r>
            <a:r>
              <a:rPr lang="ja-JP" altLang="en-US" sz="1292" dirty="0">
                <a:solidFill>
                  <a:prstClr val="black"/>
                </a:solidFill>
                <a:latin typeface="Meiryo UI" panose="020B0604030504040204" pitchFamily="50" charset="-128"/>
                <a:ea typeface="Meiryo UI" panose="020B0604030504040204" pitchFamily="50" charset="-128"/>
              </a:rPr>
              <a:t>グラフ等</a:t>
            </a:r>
            <a:r>
              <a:rPr lang="en-US" altLang="ja-JP" sz="1292" dirty="0">
                <a:solidFill>
                  <a:prstClr val="black"/>
                </a:solidFill>
                <a:latin typeface="Meiryo UI" panose="020B0604030504040204" pitchFamily="50" charset="-128"/>
                <a:ea typeface="Meiryo UI" panose="020B0604030504040204" pitchFamily="50" charset="-128"/>
              </a:rPr>
              <a:t>)</a:t>
            </a:r>
          </a:p>
        </p:txBody>
      </p:sp>
      <p:pic>
        <p:nvPicPr>
          <p:cNvPr id="19" name="グラフィックス 18" descr="画像 枠線">
            <a:extLst>
              <a:ext uri="{FF2B5EF4-FFF2-40B4-BE49-F238E27FC236}">
                <a16:creationId xmlns:a16="http://schemas.microsoft.com/office/drawing/2014/main" id="{1CFCF729-9C5B-684D-7079-40EE2DE1BE1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26262" y="2743082"/>
            <a:ext cx="2408207" cy="2408207"/>
          </a:xfrm>
          <a:prstGeom prst="rect">
            <a:avLst/>
          </a:prstGeom>
        </p:spPr>
      </p:pic>
      <p:sp>
        <p:nvSpPr>
          <p:cNvPr id="20" name="Rectangle 15">
            <a:extLst>
              <a:ext uri="{FF2B5EF4-FFF2-40B4-BE49-F238E27FC236}">
                <a16:creationId xmlns:a16="http://schemas.microsoft.com/office/drawing/2014/main" id="{640CFC23-E656-2918-51CF-D5E25C55175F}"/>
              </a:ext>
            </a:extLst>
          </p:cNvPr>
          <p:cNvSpPr/>
          <p:nvPr/>
        </p:nvSpPr>
        <p:spPr>
          <a:xfrm>
            <a:off x="6134366" y="2552192"/>
            <a:ext cx="2592000" cy="327994"/>
          </a:xfrm>
          <a:prstGeom prst="rect">
            <a:avLst/>
          </a:prstGeom>
          <a:noFill/>
          <a:ln w="12700">
            <a:solidFill>
              <a:schemeClr val="bg1">
                <a:lumMod val="85000"/>
              </a:schemeClr>
            </a:solidFill>
          </a:ln>
        </p:spPr>
        <p:txBody>
          <a:bodyPr vertOverflow="overflow" horzOverflow="overflow" wrap="square" tIns="33231" bIns="33231" rtlCol="0" anchor="ctr">
            <a:noAutofit/>
          </a:bodyPr>
          <a:lstStyle/>
          <a:p>
            <a:pPr marL="158265" indent="-158265" defTabSz="422041">
              <a:buFont typeface="EYInterstate" panose="02000503020000020004" pitchFamily="2" charset="0"/>
              <a:buChar char="•"/>
              <a:defRPr/>
            </a:pPr>
            <a:r>
              <a:rPr lang="ja-JP" altLang="en-US" sz="1108" b="1" dirty="0">
                <a:solidFill>
                  <a:srgbClr val="000000"/>
                </a:solidFill>
                <a:latin typeface="Meiryo UI" panose="020B0604030504040204" pitchFamily="50" charset="-128"/>
                <a:ea typeface="Meiryo UI" panose="020B0604030504040204" pitchFamily="50" charset="-128"/>
              </a:rPr>
              <a:t>ｘｘｘｘｘｘｘｘ</a:t>
            </a:r>
            <a:endParaRPr lang="en-US" altLang="ja-JP" sz="1108" b="1" dirty="0">
              <a:solidFill>
                <a:srgbClr val="000000"/>
              </a:solidFill>
              <a:latin typeface="Meiryo UI" panose="020B0604030504040204" pitchFamily="50" charset="-128"/>
              <a:ea typeface="Meiryo UI" panose="020B0604030504040204" pitchFamily="50" charset="-128"/>
            </a:endParaRPr>
          </a:p>
        </p:txBody>
      </p:sp>
      <p:sp>
        <p:nvSpPr>
          <p:cNvPr id="4" name="AutoShape 11">
            <a:extLst>
              <a:ext uri="{FF2B5EF4-FFF2-40B4-BE49-F238E27FC236}">
                <a16:creationId xmlns:a16="http://schemas.microsoft.com/office/drawing/2014/main" id="{5BEF1B91-9601-236E-0269-7C6B66BDABF4}"/>
              </a:ext>
            </a:extLst>
          </p:cNvPr>
          <p:cNvSpPr>
            <a:spLocks noChangeArrowheads="1"/>
          </p:cNvSpPr>
          <p:nvPr/>
        </p:nvSpPr>
        <p:spPr bwMode="gray">
          <a:xfrm>
            <a:off x="1603515" y="1533983"/>
            <a:ext cx="864000" cy="299077"/>
          </a:xfrm>
          <a:prstGeom prst="chevron">
            <a:avLst>
              <a:gd name="adj" fmla="val 32384"/>
            </a:avLst>
          </a:prstGeom>
          <a:solidFill>
            <a:schemeClr val="bg1">
              <a:lumMod val="50000"/>
            </a:schemeClr>
          </a:solidFill>
          <a:ln w="12700" cap="flat" cmpd="sng" algn="ctr">
            <a:solidFill>
              <a:schemeClr val="bg1">
                <a:lumMod val="50000"/>
              </a:schemeClr>
            </a:solidFill>
            <a:prstDash val="solid"/>
            <a:headEnd/>
            <a:tailEnd/>
          </a:ln>
          <a:effectLst/>
        </p:spPr>
        <p:txBody>
          <a:bodyPr vert="horz" wrap="none" lIns="84406" tIns="42203" rIns="84406" bIns="42203" rtlCol="0" anchor="ctr"/>
          <a:lstStyle/>
          <a:p>
            <a:pPr algn="ctr" defTabSz="844083">
              <a:defRPr/>
            </a:pPr>
            <a:r>
              <a:rPr lang="ja-JP" altLang="en-US" sz="831" kern="0" dirty="0">
                <a:solidFill>
                  <a:schemeClr val="bg1"/>
                </a:solidFill>
                <a:latin typeface="Meiryo UI"/>
                <a:ea typeface="Meiryo UI"/>
              </a:rPr>
              <a:t>荷受け</a:t>
            </a:r>
            <a:endParaRPr lang="en-US" altLang="ja-JP" sz="831" kern="0" dirty="0">
              <a:solidFill>
                <a:schemeClr val="bg1"/>
              </a:solidFill>
              <a:latin typeface="Meiryo UI"/>
              <a:ea typeface="Meiryo UI"/>
            </a:endParaRPr>
          </a:p>
        </p:txBody>
      </p:sp>
      <p:sp>
        <p:nvSpPr>
          <p:cNvPr id="6" name="AutoShape 11">
            <a:extLst>
              <a:ext uri="{FF2B5EF4-FFF2-40B4-BE49-F238E27FC236}">
                <a16:creationId xmlns:a16="http://schemas.microsoft.com/office/drawing/2014/main" id="{69DB07E9-8DB2-1882-A411-397A1544F59F}"/>
              </a:ext>
            </a:extLst>
          </p:cNvPr>
          <p:cNvSpPr>
            <a:spLocks noChangeArrowheads="1"/>
          </p:cNvSpPr>
          <p:nvPr/>
        </p:nvSpPr>
        <p:spPr bwMode="gray">
          <a:xfrm>
            <a:off x="2498002" y="1533983"/>
            <a:ext cx="864000" cy="299077"/>
          </a:xfrm>
          <a:prstGeom prst="chevron">
            <a:avLst>
              <a:gd name="adj" fmla="val 32384"/>
            </a:avLst>
          </a:prstGeom>
          <a:solidFill>
            <a:srgbClr val="FFE600">
              <a:lumMod val="20000"/>
              <a:lumOff val="80000"/>
            </a:srgbClr>
          </a:solidFill>
          <a:ln w="12700" cap="flat" cmpd="sng" algn="ctr">
            <a:solidFill>
              <a:srgbClr val="FFE600">
                <a:lumMod val="20000"/>
                <a:lumOff val="80000"/>
              </a:srgbClr>
            </a:solidFill>
            <a:prstDash val="solid"/>
            <a:headEnd/>
            <a:tailEnd/>
          </a:ln>
          <a:effectLst/>
        </p:spPr>
        <p:txBody>
          <a:bodyPr vert="horz" wrap="square" lIns="84406" tIns="42203" rIns="84406" bIns="42203" rtlCol="0" anchor="ctr"/>
          <a:lstStyle/>
          <a:p>
            <a:pPr algn="ctr"/>
            <a:r>
              <a:rPr lang="ja-JP" altLang="en-US" sz="831" kern="0">
                <a:solidFill>
                  <a:srgbClr val="2E2E38"/>
                </a:solidFill>
                <a:latin typeface="Meiryo UI"/>
                <a:ea typeface="Meiryo UI"/>
              </a:rPr>
              <a:t>入庫検品</a:t>
            </a:r>
            <a:endParaRPr lang="en-US" altLang="ja-JP" sz="831" kern="0" dirty="0">
              <a:solidFill>
                <a:srgbClr val="2E2E38"/>
              </a:solidFill>
              <a:latin typeface="Meiryo UI"/>
              <a:ea typeface="Meiryo UI"/>
            </a:endParaRPr>
          </a:p>
        </p:txBody>
      </p:sp>
      <p:sp>
        <p:nvSpPr>
          <p:cNvPr id="7" name="AutoShape 13">
            <a:extLst>
              <a:ext uri="{FF2B5EF4-FFF2-40B4-BE49-F238E27FC236}">
                <a16:creationId xmlns:a16="http://schemas.microsoft.com/office/drawing/2014/main" id="{D141B870-F1AB-C6D9-A115-2DFDF6E6482C}"/>
              </a:ext>
            </a:extLst>
          </p:cNvPr>
          <p:cNvSpPr>
            <a:spLocks noChangeArrowheads="1"/>
          </p:cNvSpPr>
          <p:nvPr/>
        </p:nvSpPr>
        <p:spPr bwMode="gray">
          <a:xfrm>
            <a:off x="6075952" y="1533595"/>
            <a:ext cx="864000" cy="299077"/>
          </a:xfrm>
          <a:prstGeom prst="chevron">
            <a:avLst>
              <a:gd name="adj" fmla="val 32384"/>
            </a:avLst>
          </a:prstGeom>
          <a:solidFill>
            <a:schemeClr val="bg1">
              <a:lumMod val="50000"/>
            </a:schemeClr>
          </a:solidFill>
          <a:ln w="12700" cap="flat" cmpd="sng" algn="ctr">
            <a:solidFill>
              <a:schemeClr val="bg1">
                <a:lumMod val="50000"/>
              </a:schemeClr>
            </a:solidFill>
            <a:prstDash val="solid"/>
            <a:headEnd/>
            <a:tailEnd/>
          </a:ln>
          <a:effectLst/>
        </p:spPr>
        <p:txBody>
          <a:bodyPr vert="horz" wrap="square" lIns="84406" tIns="42203" rIns="84406" bIns="42203" rtlCol="0" anchor="ctr"/>
          <a:lstStyle/>
          <a:p>
            <a:pPr algn="ctr"/>
            <a:r>
              <a:rPr lang="ja-JP" altLang="en-US" sz="831" kern="0">
                <a:solidFill>
                  <a:schemeClr val="bg1"/>
                </a:solidFill>
                <a:latin typeface="Meiryo UI"/>
                <a:ea typeface="Meiryo UI"/>
              </a:rPr>
              <a:t>仕分け・</a:t>
            </a:r>
            <a:endParaRPr lang="en-US" altLang="ja-JP" sz="831" kern="0" dirty="0">
              <a:solidFill>
                <a:schemeClr val="bg1"/>
              </a:solidFill>
              <a:latin typeface="Meiryo UI"/>
              <a:ea typeface="Meiryo UI"/>
            </a:endParaRPr>
          </a:p>
          <a:p>
            <a:pPr algn="ctr"/>
            <a:r>
              <a:rPr lang="ja-JP" altLang="en-US" sz="831" kern="0">
                <a:solidFill>
                  <a:schemeClr val="bg1"/>
                </a:solidFill>
                <a:latin typeface="Meiryo UI"/>
                <a:ea typeface="Meiryo UI"/>
              </a:rPr>
              <a:t>出庫検品</a:t>
            </a:r>
            <a:endParaRPr lang="en-US" altLang="ja-JP" sz="831" kern="0" dirty="0">
              <a:solidFill>
                <a:schemeClr val="bg1"/>
              </a:solidFill>
              <a:latin typeface="Meiryo UI"/>
              <a:ea typeface="Meiryo UI"/>
            </a:endParaRPr>
          </a:p>
        </p:txBody>
      </p:sp>
      <p:sp>
        <p:nvSpPr>
          <p:cNvPr id="21" name="AutoShape 13">
            <a:extLst>
              <a:ext uri="{FF2B5EF4-FFF2-40B4-BE49-F238E27FC236}">
                <a16:creationId xmlns:a16="http://schemas.microsoft.com/office/drawing/2014/main" id="{55AC6585-6089-BC53-7EC7-EB0F2609672A}"/>
              </a:ext>
            </a:extLst>
          </p:cNvPr>
          <p:cNvSpPr>
            <a:spLocks noChangeArrowheads="1"/>
          </p:cNvSpPr>
          <p:nvPr/>
        </p:nvSpPr>
        <p:spPr bwMode="gray">
          <a:xfrm>
            <a:off x="6970439" y="1533673"/>
            <a:ext cx="864000" cy="299077"/>
          </a:xfrm>
          <a:prstGeom prst="chevron">
            <a:avLst>
              <a:gd name="adj" fmla="val 32384"/>
            </a:avLst>
          </a:prstGeom>
          <a:solidFill>
            <a:schemeClr val="bg1">
              <a:lumMod val="50000"/>
            </a:schemeClr>
          </a:solidFill>
          <a:ln w="12700" cap="flat" cmpd="sng" algn="ctr">
            <a:solidFill>
              <a:schemeClr val="bg1">
                <a:lumMod val="50000"/>
              </a:schemeClr>
            </a:solidFill>
            <a:prstDash val="solid"/>
            <a:headEnd/>
            <a:tailEnd/>
          </a:ln>
          <a:effectLst/>
        </p:spPr>
        <p:txBody>
          <a:bodyPr vert="horz" wrap="square" lIns="84406" tIns="42203" rIns="84406" bIns="42203" rtlCol="0" anchor="ctr"/>
          <a:lstStyle/>
          <a:p>
            <a:pPr algn="ctr"/>
            <a:r>
              <a:rPr lang="ja-JP" altLang="en-US" sz="831" kern="0">
                <a:solidFill>
                  <a:schemeClr val="bg1"/>
                </a:solidFill>
                <a:latin typeface="Meiryo UI"/>
                <a:ea typeface="Meiryo UI"/>
              </a:rPr>
              <a:t>トラック積込</a:t>
            </a:r>
            <a:endParaRPr lang="en-US" altLang="ja-JP" sz="831" kern="0" dirty="0">
              <a:solidFill>
                <a:schemeClr val="bg1"/>
              </a:solidFill>
              <a:latin typeface="Meiryo UI"/>
              <a:ea typeface="Meiryo UI"/>
            </a:endParaRPr>
          </a:p>
        </p:txBody>
      </p:sp>
      <p:sp>
        <p:nvSpPr>
          <p:cNvPr id="22" name="タイトル 1">
            <a:extLst>
              <a:ext uri="{FF2B5EF4-FFF2-40B4-BE49-F238E27FC236}">
                <a16:creationId xmlns:a16="http://schemas.microsoft.com/office/drawing/2014/main" id="{3C986E88-EE9E-1185-4BEF-9471A49C8F03}"/>
              </a:ext>
            </a:extLst>
          </p:cNvPr>
          <p:cNvSpPr txBox="1">
            <a:spLocks/>
          </p:cNvSpPr>
          <p:nvPr/>
        </p:nvSpPr>
        <p:spPr>
          <a:xfrm>
            <a:off x="0" y="64950"/>
            <a:ext cx="8941076" cy="672613"/>
          </a:xfrm>
          <a:prstGeom prst="rect">
            <a:avLst/>
          </a:prstGeom>
          <a:noFill/>
          <a:ln w="9525">
            <a:noFill/>
            <a:miter lim="800000"/>
            <a:headEnd/>
            <a:tailEnd/>
          </a:ln>
        </p:spPr>
        <p:txBody>
          <a:bodyPr vert="horz" wrap="square" lIns="84406" tIns="42203" rIns="84406" bIns="42203" numCol="1" anchor="ctr" anchorCtr="0" compatLnSpc="1">
            <a:prstTxWarp prst="textNoShape">
              <a:avLst/>
            </a:prstTxWarp>
          </a:bodyP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pPr marL="246191" indent="-246191" defTabSz="844083"/>
            <a:r>
              <a:rPr lang="ja-JP" altLang="en-US" sz="2215" b="1" kern="0" dirty="0">
                <a:solidFill>
                  <a:srgbClr val="FF0000"/>
                </a:solidFill>
                <a:latin typeface="Meiryo UI" panose="020B0604030504040204" pitchFamily="50" charset="-128"/>
                <a:ea typeface="Meiryo UI" panose="020B0604030504040204" pitchFamily="50" charset="-128"/>
              </a:rPr>
              <a:t>事業者名・施設名</a:t>
            </a:r>
            <a:endParaRPr lang="en-US" altLang="ja-JP" sz="2215" b="1" kern="0" dirty="0">
              <a:solidFill>
                <a:srgbClr val="FF0000"/>
              </a:solidFill>
              <a:latin typeface="Meiryo UI" panose="020B0604030504040204" pitchFamily="50" charset="-128"/>
              <a:ea typeface="Meiryo UI" panose="020B0604030504040204" pitchFamily="50" charset="-128"/>
            </a:endParaRPr>
          </a:p>
          <a:p>
            <a:pPr marL="246191" indent="-246191" defTabSz="844083"/>
            <a:r>
              <a:rPr lang="ja-JP" altLang="en-US" sz="2215" b="1" dirty="0">
                <a:solidFill>
                  <a:prstClr val="black"/>
                </a:solidFill>
                <a:latin typeface="Meiryo UI" panose="020B0604030504040204" pitchFamily="50" charset="-128"/>
                <a:ea typeface="Meiryo UI" panose="020B0604030504040204" pitchFamily="50" charset="-128"/>
              </a:rPr>
              <a:t>物流</a:t>
            </a:r>
            <a:r>
              <a:rPr lang="en-US" altLang="ja-JP" sz="2215" b="1" dirty="0">
                <a:solidFill>
                  <a:prstClr val="black"/>
                </a:solidFill>
                <a:latin typeface="Meiryo UI" panose="020B0604030504040204" pitchFamily="50" charset="-128"/>
                <a:ea typeface="Meiryo UI" panose="020B0604030504040204" pitchFamily="50" charset="-128"/>
              </a:rPr>
              <a:t>DX</a:t>
            </a:r>
            <a:r>
              <a:rPr lang="ja-JP" altLang="en-US" sz="2215" b="1" dirty="0">
                <a:solidFill>
                  <a:prstClr val="black"/>
                </a:solidFill>
                <a:latin typeface="Meiryo UI" panose="020B0604030504040204" pitchFamily="50" charset="-128"/>
                <a:ea typeface="Meiryo UI" panose="020B0604030504040204" pitchFamily="50" charset="-128"/>
              </a:rPr>
              <a:t>推進実証計画　計画概要　</a:t>
            </a:r>
            <a:endParaRPr lang="ja-JP" altLang="en-US" sz="2215" b="1" kern="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85729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2CF4891-93A4-4FF3-B297-C0F69DE1D124}"/>
              </a:ext>
            </a:extLst>
          </p:cNvPr>
          <p:cNvSpPr>
            <a:spLocks noGrp="1"/>
          </p:cNvSpPr>
          <p:nvPr>
            <p:ph type="sldNum" sz="quarter" idx="12"/>
          </p:nvPr>
        </p:nvSpPr>
        <p:spPr/>
        <p:txBody>
          <a:bodyPr/>
          <a:lstStyle/>
          <a:p>
            <a:pPr defTabSz="781903" fontAlgn="base">
              <a:spcBef>
                <a:spcPct val="0"/>
              </a:spcBef>
              <a:spcAft>
                <a:spcPct val="0"/>
              </a:spcAft>
              <a:defRPr/>
            </a:pPr>
            <a:fld id="{F6C2E01A-B428-4AA5-B116-BB9AC8521681}" type="slidenum">
              <a:rPr kumimoji="1" lang="en-US" altLang="ja-JP" sz="1131">
                <a:solidFill>
                  <a:srgbClr val="000000"/>
                </a:solidFill>
                <a:latin typeface="EYInterstate Light" pitchFamily="2" charset="0"/>
                <a:ea typeface="ＭＳ Ｐゴシック" pitchFamily="50" charset="-128"/>
              </a:rPr>
              <a:pPr defTabSz="781903" fontAlgn="base">
                <a:spcBef>
                  <a:spcPct val="0"/>
                </a:spcBef>
                <a:spcAft>
                  <a:spcPct val="0"/>
                </a:spcAft>
                <a:defRPr/>
              </a:pPr>
              <a:t>4</a:t>
            </a:fld>
            <a:endParaRPr kumimoji="1" lang="en-US" altLang="ja-JP" sz="1131">
              <a:solidFill>
                <a:srgbClr val="000000"/>
              </a:solidFill>
              <a:latin typeface="EYInterstate Light" pitchFamily="2" charset="0"/>
              <a:ea typeface="ＭＳ Ｐゴシック" pitchFamily="50" charset="-128"/>
            </a:endParaRPr>
          </a:p>
        </p:txBody>
      </p:sp>
      <p:graphicFrame>
        <p:nvGraphicFramePr>
          <p:cNvPr id="4" name="表 3">
            <a:extLst>
              <a:ext uri="{FF2B5EF4-FFF2-40B4-BE49-F238E27FC236}">
                <a16:creationId xmlns:a16="http://schemas.microsoft.com/office/drawing/2014/main" id="{A5099D36-2EE3-457D-8810-ED6516EAC1B9}"/>
              </a:ext>
            </a:extLst>
          </p:cNvPr>
          <p:cNvGraphicFramePr>
            <a:graphicFrameLocks noGrp="1"/>
          </p:cNvGraphicFramePr>
          <p:nvPr>
            <p:extLst>
              <p:ext uri="{D42A27DB-BD31-4B8C-83A1-F6EECF244321}">
                <p14:modId xmlns:p14="http://schemas.microsoft.com/office/powerpoint/2010/main" val="782706521"/>
              </p:ext>
            </p:extLst>
          </p:nvPr>
        </p:nvGraphicFramePr>
        <p:xfrm>
          <a:off x="262998" y="846584"/>
          <a:ext cx="4309002" cy="5845807"/>
        </p:xfrm>
        <a:graphic>
          <a:graphicData uri="http://schemas.openxmlformats.org/drawingml/2006/table">
            <a:tbl>
              <a:tblPr firstRow="1" bandRow="1">
                <a:tableStyleId>{F2DE63D5-997A-4646-A377-4702673A728D}</a:tableStyleId>
              </a:tblPr>
              <a:tblGrid>
                <a:gridCol w="706042">
                  <a:extLst>
                    <a:ext uri="{9D8B030D-6E8A-4147-A177-3AD203B41FA5}">
                      <a16:colId xmlns:a16="http://schemas.microsoft.com/office/drawing/2014/main" val="523305797"/>
                    </a:ext>
                  </a:extLst>
                </a:gridCol>
                <a:gridCol w="682842">
                  <a:extLst>
                    <a:ext uri="{9D8B030D-6E8A-4147-A177-3AD203B41FA5}">
                      <a16:colId xmlns:a16="http://schemas.microsoft.com/office/drawing/2014/main" val="2276551709"/>
                    </a:ext>
                  </a:extLst>
                </a:gridCol>
                <a:gridCol w="1087780">
                  <a:extLst>
                    <a:ext uri="{9D8B030D-6E8A-4147-A177-3AD203B41FA5}">
                      <a16:colId xmlns:a16="http://schemas.microsoft.com/office/drawing/2014/main" val="3066159989"/>
                    </a:ext>
                  </a:extLst>
                </a:gridCol>
                <a:gridCol w="1832338">
                  <a:extLst>
                    <a:ext uri="{9D8B030D-6E8A-4147-A177-3AD203B41FA5}">
                      <a16:colId xmlns:a16="http://schemas.microsoft.com/office/drawing/2014/main" val="3141293027"/>
                    </a:ext>
                  </a:extLst>
                </a:gridCol>
              </a:tblGrid>
              <a:tr h="253977">
                <a:tc>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事業者名</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en-US" altLang="ja-JP" sz="900" b="0" dirty="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3657331709"/>
                  </a:ext>
                </a:extLst>
              </a:tr>
              <a:tr h="253977">
                <a:tc rowSpan="2">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会社情報</a:t>
                      </a: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資本金</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従業員数</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453853054"/>
                  </a:ext>
                </a:extLst>
              </a:tr>
              <a:tr h="253977">
                <a:tc vMerge="1">
                  <a:txBody>
                    <a:bodyPr/>
                    <a:lstStyle/>
                    <a:p>
                      <a:pPr algn="ctr" fontAlgn="ctr"/>
                      <a:endParaRPr lang="ja-JP" altLang="en-US" sz="900" b="0" i="0" u="none" strike="noStrike">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algn="r"/>
                      <a:r>
                        <a:rPr kumimoji="1" lang="ja-JP" altLang="en-US" sz="900" b="0" dirty="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人</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7718179"/>
                  </a:ext>
                </a:extLst>
              </a:tr>
              <a:tr h="253977">
                <a:tc>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拠点数</a:t>
                      </a:r>
                      <a:endParaRPr lang="en-US" altLang="ja-JP" sz="900" b="0" i="0" u="none" strike="noStrike" dirty="0">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en-US" altLang="ja-JP" sz="900" b="0" dirty="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dirty="0"/>
                    </a:p>
                  </a:txBody>
                  <a:tcPr/>
                </a:tc>
                <a:extLst>
                  <a:ext uri="{0D108BD9-81ED-4DB2-BD59-A6C34878D82A}">
                    <a16:rowId xmlns:a16="http://schemas.microsoft.com/office/drawing/2014/main" val="4081246614"/>
                  </a:ext>
                </a:extLst>
              </a:tr>
              <a:tr h="253977">
                <a:tc>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施設名</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en-US" altLang="ja-JP" sz="900" b="0" dirty="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3697386556"/>
                  </a:ext>
                </a:extLst>
              </a:tr>
              <a:tr h="253977">
                <a:tc>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所在地</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en-US" altLang="ja-JP" sz="900" b="0" dirty="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06966889"/>
                  </a:ext>
                </a:extLst>
              </a:tr>
              <a:tr h="253977">
                <a:tc>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委託先</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en-US" altLang="ja-JP" sz="900" b="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2291391244"/>
                  </a:ext>
                </a:extLst>
              </a:tr>
              <a:tr h="261825">
                <a:tc rowSpan="2">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事業費</a:t>
                      </a:r>
                      <a:endParaRPr lang="en-US" altLang="ja-JP" sz="900" b="0"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（税抜）</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システム構築・連携</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自動化・機械化機器</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25104238"/>
                  </a:ext>
                </a:extLst>
              </a:tr>
              <a:tr h="261825">
                <a:tc vMerge="1">
                  <a:txBody>
                    <a:bodyPr/>
                    <a:lstStyle/>
                    <a:p>
                      <a:pPr algn="ctr" fontAlgn="ctr"/>
                      <a:endParaRPr lang="ja-JP" altLang="en-US" sz="900" b="0" i="0" u="none" strike="noStrike">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algn="r"/>
                      <a:r>
                        <a:rPr kumimoji="1" lang="ja-JP" altLang="en-US" sz="900" b="0" dirty="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6744133"/>
                  </a:ext>
                </a:extLst>
              </a:tr>
              <a:tr h="261825">
                <a:tc rowSpan="2">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補助金</a:t>
                      </a:r>
                      <a:endParaRPr lang="en-US" altLang="ja-JP" sz="900" b="0"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申請額</a:t>
                      </a:r>
                      <a:endParaRPr lang="en-US" altLang="ja-JP" sz="900" b="0"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（税抜）</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システム構築・連携</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自動化・機械化機器</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620401477"/>
                  </a:ext>
                </a:extLst>
              </a:tr>
              <a:tr h="261825">
                <a:tc vMerge="1">
                  <a:txBody>
                    <a:bodyPr/>
                    <a:lstStyle/>
                    <a:p>
                      <a:pPr algn="ctr" fontAlgn="ctr"/>
                      <a:endParaRPr lang="ja-JP" altLang="en-US" sz="900" b="0" i="0" u="none" strike="noStrike">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94052"/>
                  </a:ext>
                </a:extLst>
              </a:tr>
              <a:tr h="1510334">
                <a:tc rowSpan="2">
                  <a:txBody>
                    <a:bodyPr/>
                    <a:lstStyle/>
                    <a:p>
                      <a:pPr algn="ctr"/>
                      <a:r>
                        <a:rPr kumimoji="1" lang="ja-JP" altLang="en-US" sz="900" b="0" dirty="0">
                          <a:solidFill>
                            <a:schemeClr val="bg1"/>
                          </a:solidFill>
                          <a:latin typeface="Meiryo UI" panose="020B0604030504040204" pitchFamily="50" charset="-128"/>
                          <a:ea typeface="Meiryo UI" panose="020B0604030504040204" pitchFamily="50" charset="-128"/>
                        </a:rPr>
                        <a:t>事業概要</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a:txBody>
                    <a:bodyPr/>
                    <a:lstStyle/>
                    <a:p>
                      <a:pPr algn="l"/>
                      <a:r>
                        <a:rPr kumimoji="1" lang="ja-JP" altLang="en-US" sz="900" b="0">
                          <a:solidFill>
                            <a:schemeClr val="tx1"/>
                          </a:solidFill>
                          <a:latin typeface="Meiryo UI" panose="020B0604030504040204" pitchFamily="50" charset="-128"/>
                          <a:ea typeface="Meiryo UI" panose="020B0604030504040204" pitchFamily="50" charset="-128"/>
                        </a:rPr>
                        <a:t>物流</a:t>
                      </a:r>
                      <a:r>
                        <a:rPr kumimoji="1" lang="en-US" altLang="ja-JP" sz="900" b="0">
                          <a:solidFill>
                            <a:schemeClr val="tx1"/>
                          </a:solidFill>
                          <a:latin typeface="Meiryo UI" panose="020B0604030504040204" pitchFamily="50" charset="-128"/>
                          <a:ea typeface="Meiryo UI" panose="020B0604030504040204" pitchFamily="50" charset="-128"/>
                        </a:rPr>
                        <a:t>DX</a:t>
                      </a:r>
                      <a:r>
                        <a:rPr kumimoji="1" lang="ja-JP" altLang="en-US" sz="900" b="0">
                          <a:solidFill>
                            <a:schemeClr val="tx1"/>
                          </a:solidFill>
                          <a:latin typeface="Meiryo UI" panose="020B0604030504040204" pitchFamily="50" charset="-128"/>
                          <a:ea typeface="Meiryo UI" panose="020B0604030504040204" pitchFamily="50" charset="-128"/>
                        </a:rPr>
                        <a:t>を</a:t>
                      </a:r>
                      <a:endParaRPr kumimoji="1" lang="en-US" altLang="ja-JP" sz="900" b="0">
                        <a:solidFill>
                          <a:schemeClr val="tx1"/>
                        </a:solidFill>
                        <a:latin typeface="Meiryo UI" panose="020B0604030504040204" pitchFamily="50" charset="-128"/>
                        <a:ea typeface="Meiryo UI" panose="020B0604030504040204" pitchFamily="50" charset="-128"/>
                      </a:endParaRPr>
                    </a:p>
                    <a:p>
                      <a:pPr algn="l"/>
                      <a:r>
                        <a:rPr kumimoji="1" lang="ja-JP" altLang="en-US" sz="900" b="0">
                          <a:solidFill>
                            <a:schemeClr val="tx1"/>
                          </a:solidFill>
                          <a:latin typeface="Meiryo UI" panose="020B0604030504040204" pitchFamily="50" charset="-128"/>
                          <a:ea typeface="Meiryo UI" panose="020B0604030504040204" pitchFamily="50" charset="-128"/>
                        </a:rPr>
                        <a:t>実施する</a:t>
                      </a:r>
                      <a:endParaRPr kumimoji="1" lang="en-US" altLang="ja-JP" sz="900" b="0">
                        <a:solidFill>
                          <a:schemeClr val="tx1"/>
                        </a:solidFill>
                        <a:latin typeface="Meiryo UI" panose="020B0604030504040204" pitchFamily="50" charset="-128"/>
                        <a:ea typeface="Meiryo UI" panose="020B0604030504040204" pitchFamily="50" charset="-128"/>
                      </a:endParaRPr>
                    </a:p>
                    <a:p>
                      <a:pPr algn="l"/>
                      <a:r>
                        <a:rPr kumimoji="1" lang="ja-JP" altLang="en-US" sz="900" b="0">
                          <a:solidFill>
                            <a:schemeClr val="tx1"/>
                          </a:solidFill>
                          <a:latin typeface="Meiryo UI" panose="020B0604030504040204" pitchFamily="50" charset="-128"/>
                          <a:ea typeface="Meiryo UI" panose="020B0604030504040204" pitchFamily="50" charset="-128"/>
                        </a:rPr>
                        <a:t>背景</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endParaRPr kumimoji="1" lang="en-US" altLang="ja-JP" sz="900" i="0" dirty="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872080281"/>
                  </a:ext>
                </a:extLst>
              </a:tr>
              <a:tr h="1510334">
                <a:tc vMerge="1">
                  <a:txBody>
                    <a:bodyPr/>
                    <a:lstStyle/>
                    <a:p>
                      <a:pPr algn="ctr"/>
                      <a:endParaRPr kumimoji="1" lang="ja-JP" altLang="en-US" sz="10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900" b="0">
                          <a:solidFill>
                            <a:schemeClr val="tx1"/>
                          </a:solidFill>
                          <a:latin typeface="Meiryo UI" panose="020B0604030504040204" pitchFamily="50" charset="-128"/>
                          <a:ea typeface="Meiryo UI" panose="020B0604030504040204" pitchFamily="50" charset="-128"/>
                        </a:rPr>
                        <a:t>期待される</a:t>
                      </a:r>
                      <a:endParaRPr kumimoji="1" lang="en-US" altLang="ja-JP" sz="900" b="0">
                        <a:solidFill>
                          <a:schemeClr val="tx1"/>
                        </a:solidFill>
                        <a:latin typeface="Meiryo UI" panose="020B0604030504040204" pitchFamily="50" charset="-128"/>
                        <a:ea typeface="Meiryo UI" panose="020B0604030504040204" pitchFamily="50" charset="-128"/>
                      </a:endParaRPr>
                    </a:p>
                    <a:p>
                      <a:pPr algn="l"/>
                      <a:r>
                        <a:rPr kumimoji="1" lang="ja-JP" altLang="en-US" sz="900" b="0">
                          <a:solidFill>
                            <a:schemeClr val="tx1"/>
                          </a:solidFill>
                          <a:latin typeface="Meiryo UI" panose="020B0604030504040204" pitchFamily="50" charset="-128"/>
                          <a:ea typeface="Meiryo UI" panose="020B0604030504040204" pitchFamily="50" charset="-128"/>
                        </a:rPr>
                        <a:t>効果</a:t>
                      </a:r>
                      <a:endParaRPr kumimoji="1" lang="en-US" altLang="ja-JP" sz="900" b="0">
                        <a:solidFill>
                          <a:schemeClr val="tx1"/>
                        </a:solidFill>
                        <a:latin typeface="Meiryo UI" panose="020B0604030504040204" pitchFamily="50" charset="-128"/>
                        <a:ea typeface="Meiryo UI" panose="020B0604030504040204" pitchFamily="50" charset="-128"/>
                      </a:endParaRPr>
                    </a:p>
                    <a:p>
                      <a:pPr algn="l"/>
                      <a:r>
                        <a:rPr kumimoji="1" lang="en-US" altLang="ja-JP" sz="900" b="0">
                          <a:solidFill>
                            <a:schemeClr val="tx1"/>
                          </a:solidFill>
                          <a:latin typeface="Meiryo UI" panose="020B0604030504040204" pitchFamily="50" charset="-128"/>
                          <a:ea typeface="Meiryo UI" panose="020B0604030504040204" pitchFamily="50" charset="-128"/>
                        </a:rPr>
                        <a:t>※</a:t>
                      </a:r>
                      <a:r>
                        <a:rPr kumimoji="1" lang="ja-JP" altLang="en-US" sz="900" b="0">
                          <a:solidFill>
                            <a:schemeClr val="tx1"/>
                          </a:solidFill>
                          <a:latin typeface="Meiryo UI" panose="020B0604030504040204" pitchFamily="50" charset="-128"/>
                          <a:ea typeface="Meiryo UI" panose="020B0604030504040204" pitchFamily="50" charset="-128"/>
                        </a:rPr>
                        <a:t>定量化されていることが望ましい。</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99158157"/>
                  </a:ext>
                </a:extLst>
              </a:tr>
            </a:tbl>
          </a:graphicData>
        </a:graphic>
      </p:graphicFrame>
      <p:graphicFrame>
        <p:nvGraphicFramePr>
          <p:cNvPr id="12" name="表 11">
            <a:extLst>
              <a:ext uri="{FF2B5EF4-FFF2-40B4-BE49-F238E27FC236}">
                <a16:creationId xmlns:a16="http://schemas.microsoft.com/office/drawing/2014/main" id="{93664985-B5FA-42BE-81A9-510493F74FC8}"/>
              </a:ext>
            </a:extLst>
          </p:cNvPr>
          <p:cNvGraphicFramePr>
            <a:graphicFrameLocks noGrp="1"/>
          </p:cNvGraphicFramePr>
          <p:nvPr>
            <p:extLst>
              <p:ext uri="{D42A27DB-BD31-4B8C-83A1-F6EECF244321}">
                <p14:modId xmlns:p14="http://schemas.microsoft.com/office/powerpoint/2010/main" val="1585590376"/>
              </p:ext>
            </p:extLst>
          </p:nvPr>
        </p:nvGraphicFramePr>
        <p:xfrm>
          <a:off x="4572000" y="841634"/>
          <a:ext cx="4309003" cy="1768724"/>
        </p:xfrm>
        <a:graphic>
          <a:graphicData uri="http://schemas.openxmlformats.org/drawingml/2006/table">
            <a:tbl>
              <a:tblPr firstRow="1" bandRow="1">
                <a:tableStyleId>{F2DE63D5-997A-4646-A377-4702673A728D}</a:tableStyleId>
              </a:tblPr>
              <a:tblGrid>
                <a:gridCol w="705419">
                  <a:extLst>
                    <a:ext uri="{9D8B030D-6E8A-4147-A177-3AD203B41FA5}">
                      <a16:colId xmlns:a16="http://schemas.microsoft.com/office/drawing/2014/main" val="2462314560"/>
                    </a:ext>
                  </a:extLst>
                </a:gridCol>
                <a:gridCol w="671894">
                  <a:extLst>
                    <a:ext uri="{9D8B030D-6E8A-4147-A177-3AD203B41FA5}">
                      <a16:colId xmlns:a16="http://schemas.microsoft.com/office/drawing/2014/main" val="1247930542"/>
                    </a:ext>
                  </a:extLst>
                </a:gridCol>
                <a:gridCol w="2931690">
                  <a:extLst>
                    <a:ext uri="{9D8B030D-6E8A-4147-A177-3AD203B41FA5}">
                      <a16:colId xmlns:a16="http://schemas.microsoft.com/office/drawing/2014/main" val="1547864662"/>
                    </a:ext>
                  </a:extLst>
                </a:gridCol>
              </a:tblGrid>
              <a:tr h="239132">
                <a:tc rowSpan="2">
                  <a:txBody>
                    <a:bodyPr/>
                    <a:lstStyle/>
                    <a:p>
                      <a:pPr algn="ctr"/>
                      <a:r>
                        <a:rPr kumimoji="1" lang="ja-JP" altLang="en-US" sz="900" b="0">
                          <a:solidFill>
                            <a:schemeClr val="bg1"/>
                          </a:solidFill>
                          <a:latin typeface="Meiryo UI" panose="020B0604030504040204" pitchFamily="50" charset="-128"/>
                          <a:ea typeface="Meiryo UI" panose="020B0604030504040204" pitchFamily="50" charset="-128"/>
                        </a:rPr>
                        <a:t>計画概要</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7F7F7F"/>
                    </a:solid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5996569"/>
                  </a:ext>
                </a:extLst>
              </a:tr>
              <a:tr h="1529592">
                <a:tc vMerge="1">
                  <a:txBody>
                    <a:bodyPr/>
                    <a:lstStyle/>
                    <a:p>
                      <a:endParaRPr kumimoji="1" lang="ja-JP" altLang="en-US"/>
                    </a:p>
                  </a:txBody>
                  <a:tcPr>
                    <a:lnT w="6350" cap="flat" cmpd="sng" algn="ctr">
                      <a:noFill/>
                      <a:prstDash val="solid"/>
                      <a:miter lim="800000"/>
                    </a:lnT>
                  </a:tcPr>
                </a:tc>
                <a:tc>
                  <a:txBody>
                    <a:bodyPr/>
                    <a:lstStyle/>
                    <a:p>
                      <a:pPr algn="ctr" fontAlgn="ctr"/>
                      <a:r>
                        <a:rPr kumimoji="1" lang="ja-JP" altLang="en-US" sz="900" b="0">
                          <a:solidFill>
                            <a:schemeClr val="tx1"/>
                          </a:solidFill>
                          <a:latin typeface="Meiryo UI" panose="020B0604030504040204" pitchFamily="50" charset="-128"/>
                          <a:ea typeface="Meiryo UI" panose="020B0604030504040204" pitchFamily="50" charset="-128"/>
                        </a:rPr>
                        <a:t>計画概要</a:t>
                      </a:r>
                      <a:endParaRPr kumimoji="1" lang="en-US" altLang="ja-JP" sz="900" b="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dirty="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44332016"/>
                  </a:ext>
                </a:extLst>
              </a:tr>
            </a:tbl>
          </a:graphicData>
        </a:graphic>
      </p:graphicFrame>
      <p:graphicFrame>
        <p:nvGraphicFramePr>
          <p:cNvPr id="13" name="表 12">
            <a:extLst>
              <a:ext uri="{FF2B5EF4-FFF2-40B4-BE49-F238E27FC236}">
                <a16:creationId xmlns:a16="http://schemas.microsoft.com/office/drawing/2014/main" id="{3553D65E-22B3-4E10-BCD5-7CAF570A9C85}"/>
              </a:ext>
            </a:extLst>
          </p:cNvPr>
          <p:cNvGraphicFramePr>
            <a:graphicFrameLocks noGrp="1"/>
          </p:cNvGraphicFramePr>
          <p:nvPr>
            <p:extLst>
              <p:ext uri="{D42A27DB-BD31-4B8C-83A1-F6EECF244321}">
                <p14:modId xmlns:p14="http://schemas.microsoft.com/office/powerpoint/2010/main" val="795455161"/>
              </p:ext>
            </p:extLst>
          </p:nvPr>
        </p:nvGraphicFramePr>
        <p:xfrm>
          <a:off x="4572000" y="2610358"/>
          <a:ext cx="4309004" cy="4082036"/>
        </p:xfrm>
        <a:graphic>
          <a:graphicData uri="http://schemas.openxmlformats.org/drawingml/2006/table">
            <a:tbl>
              <a:tblPr firstRow="1" bandRow="1">
                <a:tableStyleId>{F2DE63D5-997A-4646-A377-4702673A728D}</a:tableStyleId>
              </a:tblPr>
              <a:tblGrid>
                <a:gridCol w="705419">
                  <a:extLst>
                    <a:ext uri="{9D8B030D-6E8A-4147-A177-3AD203B41FA5}">
                      <a16:colId xmlns:a16="http://schemas.microsoft.com/office/drawing/2014/main" val="4169196622"/>
                    </a:ext>
                  </a:extLst>
                </a:gridCol>
                <a:gridCol w="671894">
                  <a:extLst>
                    <a:ext uri="{9D8B030D-6E8A-4147-A177-3AD203B41FA5}">
                      <a16:colId xmlns:a16="http://schemas.microsoft.com/office/drawing/2014/main" val="1919243570"/>
                    </a:ext>
                  </a:extLst>
                </a:gridCol>
                <a:gridCol w="2931691">
                  <a:extLst>
                    <a:ext uri="{9D8B030D-6E8A-4147-A177-3AD203B41FA5}">
                      <a16:colId xmlns:a16="http://schemas.microsoft.com/office/drawing/2014/main" val="2621254090"/>
                    </a:ext>
                  </a:extLst>
                </a:gridCol>
              </a:tblGrid>
              <a:tr h="1020509">
                <a:tc>
                  <a:txBody>
                    <a:bodyPr/>
                    <a:lstStyle/>
                    <a:p>
                      <a:pPr algn="ctr"/>
                      <a:r>
                        <a:rPr kumimoji="1" lang="ja-JP" altLang="en-US" sz="900" b="0">
                          <a:solidFill>
                            <a:schemeClr val="bg1"/>
                          </a:solidFill>
                          <a:latin typeface="Meiryo UI" panose="020B0604030504040204" pitchFamily="50" charset="-128"/>
                          <a:ea typeface="Meiryo UI" panose="020B0604030504040204" pitchFamily="50" charset="-128"/>
                        </a:rPr>
                        <a:t>効果検証</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a:txBody>
                    <a:bodyPr/>
                    <a:lstStyle/>
                    <a:p>
                      <a:pPr marL="0" marR="0" lvl="0" indent="0" algn="ctr" defTabSz="1008126" rtl="0" eaLnBrk="1" fontAlgn="auto" latinLnBrk="0" hangingPunct="1">
                        <a:lnSpc>
                          <a:spcPct val="100000"/>
                        </a:lnSpc>
                        <a:spcBef>
                          <a:spcPts val="0"/>
                        </a:spcBef>
                        <a:spcAft>
                          <a:spcPts val="0"/>
                        </a:spcAft>
                        <a:buClrTx/>
                        <a:buSzTx/>
                        <a:buFontTx/>
                        <a:buNone/>
                        <a:tabLst/>
                        <a:defRPr/>
                      </a:pPr>
                      <a:r>
                        <a:rPr lang="ja-JP" altLang="en-US" sz="900" b="0" i="0" u="none" strike="noStrike">
                          <a:solidFill>
                            <a:srgbClr val="000000"/>
                          </a:solidFill>
                          <a:effectLst/>
                          <a:latin typeface="Meiryo UI" panose="020B0604030504040204" pitchFamily="50" charset="-128"/>
                          <a:ea typeface="Meiryo UI" panose="020B0604030504040204" pitchFamily="50" charset="-128"/>
                        </a:rPr>
                        <a:t>物流</a:t>
                      </a:r>
                      <a:r>
                        <a:rPr lang="en-US" altLang="ja-JP" sz="900" b="0" i="0" u="none" strike="noStrike">
                          <a:solidFill>
                            <a:srgbClr val="000000"/>
                          </a:solidFill>
                          <a:effectLst/>
                          <a:latin typeface="Meiryo UI" panose="020B0604030504040204" pitchFamily="50" charset="-128"/>
                          <a:ea typeface="Meiryo UI" panose="020B0604030504040204" pitchFamily="50" charset="-128"/>
                        </a:rPr>
                        <a:t>DX</a:t>
                      </a:r>
                      <a:r>
                        <a:rPr lang="ja-JP" altLang="en-US" sz="900" b="0" i="0" u="none" strike="noStrike">
                          <a:solidFill>
                            <a:srgbClr val="000000"/>
                          </a:solidFill>
                          <a:effectLst/>
                          <a:latin typeface="Meiryo UI" panose="020B0604030504040204" pitchFamily="50" charset="-128"/>
                          <a:ea typeface="Meiryo UI" panose="020B0604030504040204" pitchFamily="50" charset="-128"/>
                        </a:rPr>
                        <a:t>の効果検証方法</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7467360"/>
                  </a:ext>
                </a:extLst>
              </a:tr>
              <a:tr h="1020509">
                <a:tc rowSpan="3">
                  <a:txBody>
                    <a:bodyPr/>
                    <a:lstStyle/>
                    <a:p>
                      <a:pPr algn="ctr"/>
                      <a:r>
                        <a:rPr kumimoji="1" lang="ja-JP" altLang="en-US" sz="900" b="0" dirty="0">
                          <a:solidFill>
                            <a:schemeClr val="bg1"/>
                          </a:solidFill>
                          <a:latin typeface="Meiryo UI" panose="020B0604030504040204" pitchFamily="50" charset="-128"/>
                          <a:ea typeface="Meiryo UI" panose="020B0604030504040204" pitchFamily="50" charset="-128"/>
                        </a:rPr>
                        <a:t>今後の</a:t>
                      </a:r>
                      <a:endParaRPr kumimoji="1" lang="en-US" altLang="ja-JP" sz="900" b="0" dirty="0">
                        <a:solidFill>
                          <a:schemeClr val="bg1"/>
                        </a:solidFill>
                        <a:latin typeface="Meiryo UI" panose="020B0604030504040204" pitchFamily="50" charset="-128"/>
                        <a:ea typeface="Meiryo UI" panose="020B0604030504040204" pitchFamily="50" charset="-128"/>
                      </a:endParaRPr>
                    </a:p>
                    <a:p>
                      <a:pPr algn="ctr"/>
                      <a:r>
                        <a:rPr kumimoji="1" lang="ja-JP" altLang="en-US" sz="900" b="0" dirty="0">
                          <a:solidFill>
                            <a:schemeClr val="bg1"/>
                          </a:solidFill>
                          <a:latin typeface="Meiryo UI" panose="020B0604030504040204" pitchFamily="50" charset="-128"/>
                          <a:ea typeface="Meiryo UI" panose="020B0604030504040204" pitchFamily="50" charset="-128"/>
                        </a:rPr>
                        <a:t>展望</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DX</a:t>
                      </a:r>
                      <a:r>
                        <a:rPr kumimoji="1" lang="ja-JP" altLang="en-US" sz="900" b="0" dirty="0">
                          <a:solidFill>
                            <a:schemeClr val="tx1"/>
                          </a:solidFill>
                          <a:latin typeface="Meiryo UI" panose="020B0604030504040204" pitchFamily="50" charset="-128"/>
                          <a:ea typeface="Meiryo UI" panose="020B0604030504040204" pitchFamily="50" charset="-128"/>
                        </a:rPr>
                        <a:t>施策</a:t>
                      </a:r>
                    </a:p>
                    <a:p>
                      <a:pPr algn="ctr"/>
                      <a:r>
                        <a:rPr kumimoji="1" lang="ja-JP" altLang="en-US" sz="900" b="0" dirty="0">
                          <a:solidFill>
                            <a:schemeClr val="tx1"/>
                          </a:solidFill>
                          <a:latin typeface="Meiryo UI" panose="020B0604030504040204" pitchFamily="50" charset="-128"/>
                          <a:ea typeface="Meiryo UI" panose="020B0604030504040204" pitchFamily="50" charset="-128"/>
                        </a:rPr>
                        <a:t>（継続性・</a:t>
                      </a:r>
                    </a:p>
                    <a:p>
                      <a:pPr algn="ctr"/>
                      <a:r>
                        <a:rPr kumimoji="1" lang="ja-JP" altLang="en-US" sz="900" b="0" dirty="0">
                          <a:solidFill>
                            <a:schemeClr val="tx1"/>
                          </a:solidFill>
                          <a:latin typeface="Meiryo UI" panose="020B0604030504040204" pitchFamily="50" charset="-128"/>
                          <a:ea typeface="Meiryo UI" panose="020B0604030504040204" pitchFamily="50" charset="-128"/>
                        </a:rPr>
                        <a:t>展開性）</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0038257"/>
                  </a:ext>
                </a:extLst>
              </a:tr>
              <a:tr h="1020509">
                <a:tc vMerge="1">
                  <a:txBody>
                    <a:bodyPr/>
                    <a:lstStyle/>
                    <a:p>
                      <a:pPr algn="ctr"/>
                      <a:endParaRPr kumimoji="1" lang="ja-JP" altLang="en-US" sz="900" b="0">
                        <a:solidFill>
                          <a:schemeClr val="bg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人材に関する施策</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6859323"/>
                  </a:ext>
                </a:extLst>
              </a:tr>
              <a:tr h="1020509">
                <a:tc vMerge="1">
                  <a:txBody>
                    <a:bodyPr/>
                    <a:lstStyle/>
                    <a:p>
                      <a:endParaRPr dirty="0"/>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地域活性化に資する施策</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6055528"/>
                  </a:ext>
                </a:extLst>
              </a:tr>
            </a:tbl>
          </a:graphicData>
        </a:graphic>
      </p:graphicFrame>
    </p:spTree>
    <p:extLst>
      <p:ext uri="{BB962C8B-B14F-4D97-AF65-F5344CB8AC3E}">
        <p14:creationId xmlns:p14="http://schemas.microsoft.com/office/powerpoint/2010/main" val="2414946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C0AFFFE-0604-C633-BE24-5CED74616073}"/>
              </a:ext>
            </a:extLst>
          </p:cNvPr>
          <p:cNvSpPr>
            <a:spLocks noGrp="1"/>
          </p:cNvSpPr>
          <p:nvPr>
            <p:ph type="sldNum" sz="quarter" idx="12"/>
          </p:nvPr>
        </p:nvSpPr>
        <p:spPr/>
        <p:txBody>
          <a:bodyPr/>
          <a:lstStyle/>
          <a:p>
            <a:pPr>
              <a:defRPr/>
            </a:pPr>
            <a:fld id="{F6C2E01A-B428-4AA5-B116-BB9AC8521681}" type="slidenum">
              <a:rPr lang="en-US" altLang="ja-JP" smtClean="0">
                <a:solidFill>
                  <a:srgbClr val="000000"/>
                </a:solidFill>
              </a:rPr>
              <a:pPr>
                <a:defRPr/>
              </a:pPr>
              <a:t>5</a:t>
            </a:fld>
            <a:endParaRPr lang="en-US" altLang="ja-JP">
              <a:solidFill>
                <a:srgbClr val="000000"/>
              </a:solidFill>
            </a:endParaRPr>
          </a:p>
        </p:txBody>
      </p:sp>
      <p:sp>
        <p:nvSpPr>
          <p:cNvPr id="3" name="Rectangle 15">
            <a:extLst>
              <a:ext uri="{FF2B5EF4-FFF2-40B4-BE49-F238E27FC236}">
                <a16:creationId xmlns:a16="http://schemas.microsoft.com/office/drawing/2014/main" id="{EB87E63A-83D5-FAA6-2610-78AA2ABC383D}"/>
              </a:ext>
            </a:extLst>
          </p:cNvPr>
          <p:cNvSpPr/>
          <p:nvPr/>
        </p:nvSpPr>
        <p:spPr>
          <a:xfrm>
            <a:off x="152401" y="1599123"/>
            <a:ext cx="8753467" cy="0"/>
          </a:xfrm>
          <a:prstGeom prst="rect">
            <a:avLst/>
          </a:prstGeom>
          <a:solidFill>
            <a:srgbClr val="D6D6E8"/>
          </a:solidFill>
          <a:ln w="9525">
            <a:solidFill>
              <a:srgbClr val="002060"/>
            </a:solidFill>
          </a:ln>
        </p:spPr>
        <p:txBody>
          <a:bodyPr vertOverflow="overflow" horzOverflow="overflow" wrap="square" tIns="36000" bIns="36000" rtlCol="0" anchor="b">
            <a:noAutofit/>
          </a:bodyPr>
          <a:lstStyle/>
          <a:p>
            <a:pPr marR="0" lvl="0" algn="ctr" defTabSz="914400" rtl="0" eaLnBrk="1" fontAlgn="base" latinLnBrk="0" hangingPunct="1">
              <a:lnSpc>
                <a:spcPct val="130000"/>
              </a:lnSpc>
              <a:spcBef>
                <a:spcPct val="0"/>
              </a:spcBef>
              <a:spcAft>
                <a:spcPct val="0"/>
              </a:spcAft>
              <a:buClrTx/>
              <a:buSzTx/>
              <a:tabLst/>
              <a:defRPr/>
            </a:pPr>
            <a:r>
              <a:rPr kumimoji="1" lang="ja-JP" altLang="en-US" sz="1400">
                <a:solidFill>
                  <a:srgbClr val="000000"/>
                </a:solidFill>
                <a:latin typeface="Meiryo UI" panose="020B0604030504040204" pitchFamily="50" charset="-128"/>
                <a:ea typeface="Meiryo UI" panose="020B0604030504040204" pitchFamily="50" charset="-128"/>
                <a:cs typeface="メイリオ"/>
              </a:rPr>
              <a:t>事業スケジュール</a:t>
            </a:r>
            <a:endParaRPr kumimoji="1" lang="en-US" altLang="ja-JP"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endParaRPr>
          </a:p>
        </p:txBody>
      </p:sp>
      <p:sp>
        <p:nvSpPr>
          <p:cNvPr id="5" name="テキスト ボックス 4">
            <a:extLst>
              <a:ext uri="{FF2B5EF4-FFF2-40B4-BE49-F238E27FC236}">
                <a16:creationId xmlns:a16="http://schemas.microsoft.com/office/drawing/2014/main" id="{20F2EBFD-B069-309C-9E0E-667D81AFE62D}"/>
              </a:ext>
            </a:extLst>
          </p:cNvPr>
          <p:cNvSpPr txBox="1"/>
          <p:nvPr/>
        </p:nvSpPr>
        <p:spPr>
          <a:xfrm>
            <a:off x="257175" y="842830"/>
            <a:ext cx="8648692" cy="430887"/>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事業スケジュールの項目</a:t>
            </a:r>
            <a:r>
              <a:rPr lang="en-US" altLang="ja-JP" sz="1100" b="1" dirty="0">
                <a:latin typeface="Meiryo UI" panose="020B0604030504040204" pitchFamily="50" charset="-128"/>
                <a:ea typeface="Meiryo UI" panose="020B0604030504040204" pitchFamily="50" charset="-128"/>
              </a:rPr>
              <a:t>4~5</a:t>
            </a:r>
            <a:r>
              <a:rPr lang="ja-JP" altLang="en-US" sz="1100" b="1" dirty="0">
                <a:latin typeface="Meiryo UI" panose="020B0604030504040204" pitchFamily="50" charset="-128"/>
                <a:ea typeface="Meiryo UI" panose="020B0604030504040204" pitchFamily="50" charset="-128"/>
              </a:rPr>
              <a:t>については、補助対象期間内の実施となることが分かるように記入してください</a:t>
            </a:r>
            <a:endParaRPr lang="en-US" altLang="ja-JP" sz="1100" b="1" dirty="0">
              <a:latin typeface="Meiryo UI" panose="020B0604030504040204" pitchFamily="50" charset="-128"/>
              <a:ea typeface="Meiryo UI" panose="020B0604030504040204" pitchFamily="50" charset="-128"/>
            </a:endParaRPr>
          </a:p>
        </p:txBody>
      </p:sp>
      <p:graphicFrame>
        <p:nvGraphicFramePr>
          <p:cNvPr id="6" name="表 4">
            <a:extLst>
              <a:ext uri="{FF2B5EF4-FFF2-40B4-BE49-F238E27FC236}">
                <a16:creationId xmlns:a16="http://schemas.microsoft.com/office/drawing/2014/main" id="{89CFE69C-0CC0-7FBA-10B0-1BCDD8BD4521}"/>
              </a:ext>
            </a:extLst>
          </p:cNvPr>
          <p:cNvGraphicFramePr>
            <a:graphicFrameLocks noGrp="1"/>
          </p:cNvGraphicFramePr>
          <p:nvPr>
            <p:extLst>
              <p:ext uri="{D42A27DB-BD31-4B8C-83A1-F6EECF244321}">
                <p14:modId xmlns:p14="http://schemas.microsoft.com/office/powerpoint/2010/main" val="998571021"/>
              </p:ext>
            </p:extLst>
          </p:nvPr>
        </p:nvGraphicFramePr>
        <p:xfrm>
          <a:off x="152401" y="1691235"/>
          <a:ext cx="8753469" cy="4976265"/>
        </p:xfrm>
        <a:graphic>
          <a:graphicData uri="http://schemas.openxmlformats.org/drawingml/2006/table">
            <a:tbl>
              <a:tblPr firstRow="1" bandRow="1">
                <a:tableStyleId>{C083E6E3-FA7D-4D7B-A595-EF9225AFEA82}</a:tableStyleId>
              </a:tblPr>
              <a:tblGrid>
                <a:gridCol w="424334">
                  <a:extLst>
                    <a:ext uri="{9D8B030D-6E8A-4147-A177-3AD203B41FA5}">
                      <a16:colId xmlns:a16="http://schemas.microsoft.com/office/drawing/2014/main" val="2410514859"/>
                    </a:ext>
                  </a:extLst>
                </a:gridCol>
                <a:gridCol w="819167">
                  <a:extLst>
                    <a:ext uri="{9D8B030D-6E8A-4147-A177-3AD203B41FA5}">
                      <a16:colId xmlns:a16="http://schemas.microsoft.com/office/drawing/2014/main" val="1604511688"/>
                    </a:ext>
                  </a:extLst>
                </a:gridCol>
                <a:gridCol w="1127936">
                  <a:extLst>
                    <a:ext uri="{9D8B030D-6E8A-4147-A177-3AD203B41FA5}">
                      <a16:colId xmlns:a16="http://schemas.microsoft.com/office/drawing/2014/main" val="20002"/>
                    </a:ext>
                  </a:extLst>
                </a:gridCol>
                <a:gridCol w="797754">
                  <a:extLst>
                    <a:ext uri="{9D8B030D-6E8A-4147-A177-3AD203B41FA5}">
                      <a16:colId xmlns:a16="http://schemas.microsoft.com/office/drawing/2014/main" val="3453622333"/>
                    </a:ext>
                  </a:extLst>
                </a:gridCol>
                <a:gridCol w="797754">
                  <a:extLst>
                    <a:ext uri="{9D8B030D-6E8A-4147-A177-3AD203B41FA5}">
                      <a16:colId xmlns:a16="http://schemas.microsoft.com/office/drawing/2014/main" val="20005"/>
                    </a:ext>
                  </a:extLst>
                </a:gridCol>
                <a:gridCol w="797754">
                  <a:extLst>
                    <a:ext uri="{9D8B030D-6E8A-4147-A177-3AD203B41FA5}">
                      <a16:colId xmlns:a16="http://schemas.microsoft.com/office/drawing/2014/main" val="20006"/>
                    </a:ext>
                  </a:extLst>
                </a:gridCol>
                <a:gridCol w="797754">
                  <a:extLst>
                    <a:ext uri="{9D8B030D-6E8A-4147-A177-3AD203B41FA5}">
                      <a16:colId xmlns:a16="http://schemas.microsoft.com/office/drawing/2014/main" val="20007"/>
                    </a:ext>
                  </a:extLst>
                </a:gridCol>
                <a:gridCol w="797754">
                  <a:extLst>
                    <a:ext uri="{9D8B030D-6E8A-4147-A177-3AD203B41FA5}">
                      <a16:colId xmlns:a16="http://schemas.microsoft.com/office/drawing/2014/main" val="20012"/>
                    </a:ext>
                  </a:extLst>
                </a:gridCol>
                <a:gridCol w="797754">
                  <a:extLst>
                    <a:ext uri="{9D8B030D-6E8A-4147-A177-3AD203B41FA5}">
                      <a16:colId xmlns:a16="http://schemas.microsoft.com/office/drawing/2014/main" val="20013"/>
                    </a:ext>
                  </a:extLst>
                </a:gridCol>
                <a:gridCol w="797754">
                  <a:extLst>
                    <a:ext uri="{9D8B030D-6E8A-4147-A177-3AD203B41FA5}">
                      <a16:colId xmlns:a16="http://schemas.microsoft.com/office/drawing/2014/main" val="2126915412"/>
                    </a:ext>
                  </a:extLst>
                </a:gridCol>
                <a:gridCol w="797754">
                  <a:extLst>
                    <a:ext uri="{9D8B030D-6E8A-4147-A177-3AD203B41FA5}">
                      <a16:colId xmlns:a16="http://schemas.microsoft.com/office/drawing/2014/main" val="20014"/>
                    </a:ext>
                  </a:extLst>
                </a:gridCol>
              </a:tblGrid>
              <a:tr h="303320">
                <a:tc rowSpan="2"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rowSpan="2"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gridSpan="8">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bg1"/>
                          </a:solidFill>
                          <a:latin typeface="Meiryo UI" panose="020B0604030504040204" pitchFamily="50" charset="-128"/>
                          <a:ea typeface="Meiryo UI" panose="020B0604030504040204" pitchFamily="50" charset="-128"/>
                        </a:rPr>
                        <a:t>R7</a:t>
                      </a:r>
                      <a:r>
                        <a:rPr kumimoji="1" lang="ja-JP" altLang="en-US" sz="1200" b="1" dirty="0">
                          <a:solidFill>
                            <a:schemeClr val="bg1"/>
                          </a:solidFill>
                          <a:latin typeface="Meiryo UI" panose="020B0604030504040204" pitchFamily="50" charset="-128"/>
                          <a:ea typeface="Meiryo UI" panose="020B0604030504040204" pitchFamily="50" charset="-128"/>
                        </a:rPr>
                        <a:t>年度</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endParaRPr kumimoji="1" lang="ja-JP" altLang="en-US"/>
                    </a:p>
                  </a:txBody>
                  <a:tcPr>
                    <a:lnL w="12700" cap="flat" cmpd="sng" algn="ctr">
                      <a:solidFill>
                        <a:schemeClr val="bg1">
                          <a:lumMod val="75000"/>
                        </a:schemeClr>
                      </a:solidFill>
                      <a:prstDash val="solid"/>
                      <a:round/>
                      <a:headEnd type="none" w="med" len="med"/>
                      <a:tailEnd type="none" w="med" len="med"/>
                    </a:ln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538788871"/>
                  </a:ext>
                </a:extLst>
              </a:tr>
              <a:tr h="284106">
                <a:tc gridSpan="3" vMerge="1">
                  <a:txBody>
                    <a:bodyPr/>
                    <a:lstStyle/>
                    <a:p>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vMerge="1">
                  <a:txBody>
                    <a:bodyPr/>
                    <a:lstStyle/>
                    <a:p>
                      <a:endParaRPr kumimoji="1" lang="ja-JP" altLang="en-US"/>
                    </a:p>
                  </a:txBody>
                  <a:tcPr/>
                </a:tc>
                <a:tc>
                  <a:txBody>
                    <a:bodyPr/>
                    <a:lstStyle/>
                    <a:p>
                      <a:pPr algn="ct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5</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6</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ctr"/>
                      <a:r>
                        <a:rPr kumimoji="1" lang="en-US" altLang="ja-JP" sz="1200" dirty="0">
                          <a:latin typeface="Meiryo UI" panose="020B0604030504040204" pitchFamily="50" charset="-128"/>
                          <a:ea typeface="Meiryo UI" panose="020B0604030504040204" pitchFamily="50" charset="-128"/>
                        </a:rPr>
                        <a:t>7</a:t>
                      </a:r>
                      <a:r>
                        <a:rPr kumimoji="1" lang="ja-JP" altLang="en-US" sz="1200" dirty="0">
                          <a:latin typeface="Meiryo UI" panose="020B0604030504040204" pitchFamily="50" charset="-128"/>
                          <a:ea typeface="Meiryo UI" panose="020B0604030504040204" pitchFamily="50" charset="-128"/>
                        </a:rPr>
                        <a:t>月～</a:t>
                      </a:r>
                      <a:r>
                        <a:rPr kumimoji="1" lang="en-US" altLang="ja-JP" sz="1200" dirty="0">
                          <a:latin typeface="Meiryo UI" panose="020B0604030504040204" pitchFamily="50" charset="-128"/>
                          <a:ea typeface="Meiryo UI" panose="020B0604030504040204" pitchFamily="50" charset="-128"/>
                        </a:rPr>
                        <a:t>12</a:t>
                      </a:r>
                      <a:r>
                        <a:rPr kumimoji="1" lang="ja-JP" altLang="en-US" sz="1200" dirty="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dirty="0"/>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1</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2</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3</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626977">
                <a:tc>
                  <a:txBody>
                    <a:bodyPr/>
                    <a:lstStyle/>
                    <a:p>
                      <a:pPr algn="ctr"/>
                      <a:r>
                        <a:rPr kumimoji="1" lang="en-US" altLang="ja-JP" sz="1200">
                          <a:latin typeface="Meiryo UI" panose="020B0604030504040204" pitchFamily="50" charset="-128"/>
                          <a:ea typeface="Meiryo UI" panose="020B0604030504040204" pitchFamily="50" charset="-128"/>
                        </a:rPr>
                        <a:t>1</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gridSpan="2">
                  <a:txBody>
                    <a:bodyPr/>
                    <a:lstStyle/>
                    <a:p>
                      <a:pPr algn="l"/>
                      <a:r>
                        <a:rPr kumimoji="1" lang="ja-JP" altLang="en-US" sz="1200" dirty="0">
                          <a:latin typeface="Meiryo UI" panose="020B0604030504040204" pitchFamily="50" charset="-128"/>
                          <a:ea typeface="Meiryo UI" panose="020B0604030504040204" pitchFamily="50" charset="-128"/>
                        </a:rPr>
                        <a:t>事前調査</a:t>
                      </a:r>
                      <a:endParaRPr kumimoji="1"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53738171"/>
                  </a:ext>
                </a:extLst>
              </a:tr>
              <a:tr h="626977">
                <a:tc>
                  <a:txBody>
                    <a:bodyPr/>
                    <a:lstStyle/>
                    <a:p>
                      <a:pPr algn="ctr"/>
                      <a:r>
                        <a:rPr kumimoji="1" lang="en-US" altLang="ja-JP" sz="1200">
                          <a:latin typeface="Meiryo UI" panose="020B0604030504040204" pitchFamily="50" charset="-128"/>
                          <a:ea typeface="Meiryo UI" panose="020B0604030504040204" pitchFamily="50" charset="-128"/>
                        </a:rPr>
                        <a:t>2</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gridSpan="2">
                  <a:txBody>
                    <a:bodyPr/>
                    <a:lstStyle/>
                    <a:p>
                      <a:pPr algn="l"/>
                      <a:r>
                        <a:rPr kumimoji="1" lang="ja-JP" altLang="en-US" sz="1200" dirty="0">
                          <a:latin typeface="Meiryo UI" panose="020B0604030504040204" pitchFamily="50" charset="-128"/>
                          <a:ea typeface="Meiryo UI" panose="020B0604030504040204" pitchFamily="50" charset="-128"/>
                        </a:rPr>
                        <a:t>計画策定</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83939788"/>
                  </a:ext>
                </a:extLst>
              </a:tr>
              <a:tr h="626977">
                <a:tc>
                  <a:txBody>
                    <a:bodyPr/>
                    <a:lstStyle/>
                    <a:p>
                      <a:pPr algn="ctr"/>
                      <a:r>
                        <a:rPr kumimoji="1" lang="en-US" altLang="ja-JP" sz="1200">
                          <a:latin typeface="Meiryo UI" panose="020B0604030504040204" pitchFamily="50" charset="-128"/>
                          <a:ea typeface="Meiryo UI" panose="020B0604030504040204" pitchFamily="50" charset="-128"/>
                        </a:rPr>
                        <a:t>3</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gridSpan="2">
                  <a:txBody>
                    <a:bodyPr/>
                    <a:lstStyle/>
                    <a:p>
                      <a:pPr algn="l"/>
                      <a:r>
                        <a:rPr kumimoji="1" lang="ja-JP" altLang="en-US" sz="1200" dirty="0">
                          <a:latin typeface="Meiryo UI" panose="020B0604030504040204" pitchFamily="50" charset="-128"/>
                          <a:ea typeface="Meiryo UI" panose="020B0604030504040204" pitchFamily="50" charset="-128"/>
                        </a:rPr>
                        <a:t>見積取得</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6127260"/>
                  </a:ext>
                </a:extLst>
              </a:tr>
              <a:tr h="626977">
                <a:tc rowSpan="2">
                  <a:txBody>
                    <a:bodyPr/>
                    <a:lstStyle/>
                    <a:p>
                      <a:pPr algn="ctr"/>
                      <a:r>
                        <a:rPr kumimoji="1" lang="en-US" altLang="ja-JP" sz="1200">
                          <a:latin typeface="Meiryo UI" panose="020B0604030504040204" pitchFamily="50" charset="-128"/>
                          <a:ea typeface="Meiryo UI" panose="020B0604030504040204" pitchFamily="50" charset="-128"/>
                        </a:rPr>
                        <a:t>4</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rowSpan="2">
                  <a:txBody>
                    <a:bodyPr/>
                    <a:lstStyle/>
                    <a:p>
                      <a:pPr algn="l"/>
                      <a:r>
                        <a:rPr kumimoji="1" lang="ja-JP" altLang="en-US" sz="1200" b="1" dirty="0">
                          <a:latin typeface="Meiryo UI" panose="020B0604030504040204" pitchFamily="50" charset="-128"/>
                          <a:ea typeface="Meiryo UI" panose="020B0604030504040204" pitchFamily="50" charset="-128"/>
                        </a:rPr>
                        <a:t>実施</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l"/>
                      <a:r>
                        <a:rPr kumimoji="1" lang="ja-JP" altLang="en-US" sz="1200" b="1" dirty="0">
                          <a:latin typeface="Meiryo UI" panose="020B0604030504040204" pitchFamily="50" charset="-128"/>
                          <a:ea typeface="Meiryo UI" panose="020B0604030504040204" pitchFamily="50" charset="-128"/>
                        </a:rPr>
                        <a:t>システム</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3886104"/>
                  </a:ext>
                </a:extLst>
              </a:tr>
              <a:tr h="626977">
                <a:tc vMerge="1">
                  <a:txBody>
                    <a:bodyPr/>
                    <a:lstStyle/>
                    <a:p>
                      <a:endParaRPr kumimoji="1" lang="ja-JP" altLang="en-US"/>
                    </a:p>
                  </a:txBody>
                  <a:tcPr>
                    <a:lnT w="12700" cap="flat" cmpd="sng" algn="ctr">
                      <a:solidFill>
                        <a:schemeClr val="bg1">
                          <a:lumMod val="75000"/>
                        </a:schemeClr>
                      </a:solidFill>
                      <a:prstDash val="solid"/>
                      <a:round/>
                      <a:headEnd type="none" w="med" len="med"/>
                      <a:tailEnd type="none" w="med" len="med"/>
                    </a:lnT>
                  </a:tcPr>
                </a:tc>
                <a:tc vMerge="1">
                  <a:txBody>
                    <a:bodyPr/>
                    <a:lstStyle/>
                    <a:p>
                      <a:endParaRPr kumimoji="1" lang="ja-JP" altLang="en-US"/>
                    </a:p>
                  </a:txBody>
                  <a:tcPr>
                    <a:lnT w="12700" cap="flat" cmpd="sng" algn="ctr">
                      <a:solidFill>
                        <a:schemeClr val="bg1">
                          <a:lumMod val="75000"/>
                        </a:schemeClr>
                      </a:solidFill>
                      <a:prstDash val="solid"/>
                      <a:round/>
                      <a:headEnd type="none" w="med" len="med"/>
                      <a:tailEnd type="none" w="med" len="med"/>
                    </a:lnT>
                  </a:tcPr>
                </a:tc>
                <a:tc>
                  <a:txBody>
                    <a:bodyPr/>
                    <a:lstStyle/>
                    <a:p>
                      <a:pPr algn="l"/>
                      <a:r>
                        <a:rPr kumimoji="1" lang="ja-JP" altLang="en-US" sz="1200" b="1" dirty="0">
                          <a:latin typeface="Meiryo UI" panose="020B0604030504040204" pitchFamily="50" charset="-128"/>
                          <a:ea typeface="Meiryo UI" panose="020B0604030504040204" pitchFamily="50" charset="-128"/>
                        </a:rPr>
                        <a:t>機器</a:t>
                      </a: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626977">
                <a:tc>
                  <a:txBody>
                    <a:bodyPr/>
                    <a:lstStyle/>
                    <a:p>
                      <a:pPr algn="ctr"/>
                      <a:r>
                        <a:rPr kumimoji="1" lang="en-US" altLang="ja-JP" sz="1200">
                          <a:latin typeface="Meiryo UI" panose="020B0604030504040204" pitchFamily="50" charset="-128"/>
                          <a:ea typeface="Meiryo UI" panose="020B0604030504040204" pitchFamily="50" charset="-128"/>
                        </a:rPr>
                        <a:t>5</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pPr algn="l"/>
                      <a:r>
                        <a:rPr kumimoji="1" lang="ja-JP" altLang="en-US" sz="1200" dirty="0">
                          <a:latin typeface="Meiryo UI" panose="020B0604030504040204" pitchFamily="50" charset="-128"/>
                          <a:ea typeface="Meiryo UI" panose="020B0604030504040204" pitchFamily="50" charset="-128"/>
                        </a:rPr>
                        <a:t>効果検証</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kumimoji="1" lang="ja-JP" altLang="en-US"/>
                    </a:p>
                  </a:txBody>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9804249"/>
                  </a:ext>
                </a:extLst>
              </a:tr>
              <a:tr h="626977">
                <a:tc>
                  <a:txBody>
                    <a:bodyPr/>
                    <a:lstStyle/>
                    <a:p>
                      <a:pPr algn="ctr"/>
                      <a:r>
                        <a:rPr kumimoji="1" lang="en-US" altLang="ja-JP" sz="1200" dirty="0">
                          <a:latin typeface="Meiryo UI" panose="020B0604030504040204" pitchFamily="50" charset="-128"/>
                          <a:ea typeface="Meiryo UI" panose="020B0604030504040204" pitchFamily="50" charset="-128"/>
                        </a:rPr>
                        <a:t>6</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pPr algn="l"/>
                      <a:r>
                        <a:rPr kumimoji="1" lang="ja-JP" altLang="en-US" sz="1200" dirty="0">
                          <a:latin typeface="Meiryo UI" panose="020B0604030504040204" pitchFamily="50" charset="-128"/>
                          <a:ea typeface="Meiryo UI" panose="020B0604030504040204" pitchFamily="50" charset="-128"/>
                        </a:rPr>
                        <a:t>完了実績報告</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36484113"/>
                  </a:ext>
                </a:extLst>
              </a:tr>
            </a:tbl>
          </a:graphicData>
        </a:graphic>
      </p:graphicFrame>
    </p:spTree>
    <p:extLst>
      <p:ext uri="{BB962C8B-B14F-4D97-AF65-F5344CB8AC3E}">
        <p14:creationId xmlns:p14="http://schemas.microsoft.com/office/powerpoint/2010/main" val="2226691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5A67CF0-8D51-97DF-E514-47D6BD3030D9}"/>
              </a:ext>
            </a:extLst>
          </p:cNvPr>
          <p:cNvSpPr>
            <a:spLocks noGrp="1"/>
          </p:cNvSpPr>
          <p:nvPr>
            <p:ph type="sldNum" sz="quarter" idx="12"/>
          </p:nvPr>
        </p:nvSpPr>
        <p:spPr/>
        <p:txBody>
          <a:bodyPr/>
          <a:lstStyle/>
          <a:p>
            <a:pPr>
              <a:defRPr/>
            </a:pPr>
            <a:fld id="{F6C2E01A-B428-4AA5-B116-BB9AC8521681}" type="slidenum">
              <a:rPr lang="en-US" altLang="ja-JP" smtClean="0">
                <a:solidFill>
                  <a:srgbClr val="000000"/>
                </a:solidFill>
              </a:rPr>
              <a:pPr>
                <a:defRPr/>
              </a:pPr>
              <a:t>6</a:t>
            </a:fld>
            <a:endParaRPr lang="en-US" altLang="ja-JP">
              <a:solidFill>
                <a:srgbClr val="000000"/>
              </a:solidFill>
            </a:endParaRPr>
          </a:p>
        </p:txBody>
      </p:sp>
      <p:sp>
        <p:nvSpPr>
          <p:cNvPr id="3" name="Rectangle 15">
            <a:extLst>
              <a:ext uri="{FF2B5EF4-FFF2-40B4-BE49-F238E27FC236}">
                <a16:creationId xmlns:a16="http://schemas.microsoft.com/office/drawing/2014/main" id="{CF5EC86D-059F-E06B-8409-7F46FA9C9FCC}"/>
              </a:ext>
            </a:extLst>
          </p:cNvPr>
          <p:cNvSpPr/>
          <p:nvPr/>
        </p:nvSpPr>
        <p:spPr>
          <a:xfrm>
            <a:off x="582419" y="2018689"/>
            <a:ext cx="7979161" cy="4169353"/>
          </a:xfrm>
          <a:prstGeom prst="rect">
            <a:avLst/>
          </a:prstGeom>
          <a:solidFill>
            <a:srgbClr val="D6D6E8"/>
          </a:solidFill>
          <a:ln w="28575">
            <a:solidFill>
              <a:srgbClr val="002060"/>
            </a:solidFill>
          </a:ln>
        </p:spPr>
        <p:txBody>
          <a:bodyPr vertOverflow="overflow" horzOverflow="overflow" wrap="square" tIns="36000" bIns="36000" rtlCol="0" anchor="ctr">
            <a:noAutofit/>
          </a:bodyPr>
          <a:lstStyle/>
          <a:p>
            <a:pPr marR="0" lvl="0" algn="ctr" defTabSz="914400" rtl="0" eaLnBrk="1" fontAlgn="base" latinLnBrk="0" hangingPunct="1">
              <a:lnSpc>
                <a:spcPct val="130000"/>
              </a:lnSpc>
              <a:spcBef>
                <a:spcPct val="0"/>
              </a:spcBef>
              <a:spcAft>
                <a:spcPct val="0"/>
              </a:spcAft>
              <a:buClrTx/>
              <a:buSzTx/>
              <a:tabLst/>
              <a:defRPr/>
            </a:pPr>
            <a:r>
              <a:rPr kumimoji="1" lang="ja-JP" altLang="en-US" sz="105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rPr>
              <a:t>任意のフォーマットで体制図と参加者ごとの役割をご記載ください。</a:t>
            </a:r>
            <a:endParaRPr kumimoji="1" lang="en-US" altLang="ja-JP" sz="105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endParaRPr>
          </a:p>
        </p:txBody>
      </p:sp>
      <p:sp>
        <p:nvSpPr>
          <p:cNvPr id="4" name="テキスト ボックス 3">
            <a:extLst>
              <a:ext uri="{FF2B5EF4-FFF2-40B4-BE49-F238E27FC236}">
                <a16:creationId xmlns:a16="http://schemas.microsoft.com/office/drawing/2014/main" id="{B50926EC-D84B-4E21-39A6-22FAE5F55227}"/>
              </a:ext>
            </a:extLst>
          </p:cNvPr>
          <p:cNvSpPr txBox="1"/>
          <p:nvPr/>
        </p:nvSpPr>
        <p:spPr>
          <a:xfrm>
            <a:off x="257175" y="842830"/>
            <a:ext cx="8648692" cy="261610"/>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事業を実施する体制をご記入ください</a:t>
            </a:r>
            <a:endParaRPr lang="en-US" altLang="ja-JP" sz="1100" b="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0701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0" y="64950"/>
            <a:ext cx="8941076" cy="672613"/>
          </a:xfrm>
          <a:prstGeom prst="rect">
            <a:avLst/>
          </a:prstGeom>
          <a:noFill/>
          <a:ln w="9525">
            <a:noFill/>
            <a:miter lim="800000"/>
            <a:headEnd/>
            <a:tailEnd/>
          </a:ln>
        </p:spPr>
        <p:txBody>
          <a:bodyPr vert="horz" wrap="square" lIns="84406" tIns="42203" rIns="84406" bIns="42203" numCol="1" anchor="ctr" anchorCtr="0" compatLnSpc="1">
            <a:prstTxWarp prst="textNoShape">
              <a:avLst/>
            </a:prstTxWarp>
          </a:bodyP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pPr marL="246191" indent="-246191" defTabSz="844083"/>
            <a:r>
              <a:rPr lang="ja-JP" altLang="en-US" sz="2215" b="1" kern="0" dirty="0">
                <a:solidFill>
                  <a:srgbClr val="FF0000"/>
                </a:solidFill>
                <a:latin typeface="Meiryo UI" panose="020B0604030504040204" pitchFamily="50" charset="-128"/>
                <a:ea typeface="Meiryo UI" panose="020B0604030504040204" pitchFamily="50" charset="-128"/>
              </a:rPr>
              <a:t>事業者名・施設名</a:t>
            </a:r>
            <a:endParaRPr lang="en-US" altLang="ja-JP" sz="2215" b="1" kern="0" dirty="0">
              <a:solidFill>
                <a:srgbClr val="FF0000"/>
              </a:solidFill>
              <a:latin typeface="Meiryo UI" panose="020B0604030504040204" pitchFamily="50" charset="-128"/>
              <a:ea typeface="Meiryo UI" panose="020B0604030504040204" pitchFamily="50" charset="-128"/>
            </a:endParaRPr>
          </a:p>
          <a:p>
            <a:pPr marL="246191" indent="-246191" defTabSz="844083"/>
            <a:r>
              <a:rPr lang="ja-JP" altLang="en-US" sz="2215" b="1" dirty="0">
                <a:solidFill>
                  <a:prstClr val="black"/>
                </a:solidFill>
                <a:latin typeface="Meiryo UI" panose="020B0604030504040204" pitchFamily="50" charset="-128"/>
                <a:ea typeface="Meiryo UI" panose="020B0604030504040204" pitchFamily="50" charset="-128"/>
              </a:rPr>
              <a:t>物流</a:t>
            </a:r>
            <a:r>
              <a:rPr lang="en-US" altLang="ja-JP" sz="2215" b="1" dirty="0">
                <a:solidFill>
                  <a:prstClr val="black"/>
                </a:solidFill>
                <a:latin typeface="Meiryo UI" panose="020B0604030504040204" pitchFamily="50" charset="-128"/>
                <a:ea typeface="Meiryo UI" panose="020B0604030504040204" pitchFamily="50" charset="-128"/>
              </a:rPr>
              <a:t>DX</a:t>
            </a:r>
            <a:r>
              <a:rPr lang="ja-JP" altLang="en-US" sz="2215" b="1" dirty="0">
                <a:solidFill>
                  <a:prstClr val="black"/>
                </a:solidFill>
                <a:latin typeface="Meiryo UI" panose="020B0604030504040204" pitchFamily="50" charset="-128"/>
                <a:ea typeface="Meiryo UI" panose="020B0604030504040204" pitchFamily="50" charset="-128"/>
              </a:rPr>
              <a:t>推進実証計画　計画概要　</a:t>
            </a:r>
            <a:endParaRPr lang="ja-JP" altLang="en-US" sz="2215" b="1" kern="0" dirty="0">
              <a:solidFill>
                <a:srgbClr val="000000"/>
              </a:solidFill>
              <a:latin typeface="Meiryo UI" panose="020B0604030504040204" pitchFamily="50" charset="-128"/>
              <a:ea typeface="Meiryo UI" panose="020B0604030504040204" pitchFamily="50" charset="-128"/>
            </a:endParaRPr>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defTabSz="844083" fontAlgn="base">
              <a:spcBef>
                <a:spcPct val="0"/>
              </a:spcBef>
              <a:spcAft>
                <a:spcPct val="0"/>
              </a:spcAft>
              <a:defRPr/>
            </a:pPr>
            <a:fld id="{7DE63CFC-9FCE-47C5-8094-560B20205859}" type="slidenum">
              <a:rPr kumimoji="1" lang="en-US" altLang="ja-JP">
                <a:solidFill>
                  <a:srgbClr val="000000"/>
                </a:solidFill>
              </a:rPr>
              <a:pPr defTabSz="844083" fontAlgn="base">
                <a:spcBef>
                  <a:spcPct val="0"/>
                </a:spcBef>
                <a:spcAft>
                  <a:spcPct val="0"/>
                </a:spcAft>
                <a:defRPr/>
              </a:pPr>
              <a:t>7</a:t>
            </a:fld>
            <a:endParaRPr kumimoji="1" lang="en-US" altLang="ja-JP">
              <a:solidFill>
                <a:srgbClr val="000000"/>
              </a:solidFill>
            </a:endParaRPr>
          </a:p>
        </p:txBody>
      </p:sp>
      <p:sp>
        <p:nvSpPr>
          <p:cNvPr id="8" name="正方形/長方形 7">
            <a:extLst>
              <a:ext uri="{FF2B5EF4-FFF2-40B4-BE49-F238E27FC236}">
                <a16:creationId xmlns:a16="http://schemas.microsoft.com/office/drawing/2014/main" id="{69542803-AC9B-C15D-D361-004B80C2512A}"/>
              </a:ext>
            </a:extLst>
          </p:cNvPr>
          <p:cNvSpPr/>
          <p:nvPr/>
        </p:nvSpPr>
        <p:spPr>
          <a:xfrm>
            <a:off x="417634" y="1035419"/>
            <a:ext cx="242269" cy="422884"/>
          </a:xfrm>
          <a:prstGeom prst="rect">
            <a:avLst/>
          </a:prstGeom>
          <a:solidFill>
            <a:schemeClr val="bg1">
              <a:lumMod val="85000"/>
            </a:schemeClr>
          </a:solidFill>
          <a:ln w="9525">
            <a:solidFill>
              <a:schemeClr val="bg1">
                <a:lumMod val="85000"/>
              </a:schemeClr>
            </a:solidFill>
          </a:ln>
        </p:spPr>
        <p:txBody>
          <a:bodyPr vertOverflow="overflow" horzOverflow="overflow" vert="eaVert" wrap="square" lIns="66462" tIns="33231" rIns="66462" bIns="33231" rtlCol="0" anchor="ctr">
            <a:noAutofit/>
          </a:bodyPr>
          <a:lstStyle/>
          <a:p>
            <a:pPr algn="ctr" defTabSz="844083" fontAlgn="base">
              <a:spcBef>
                <a:spcPct val="0"/>
              </a:spcBef>
              <a:spcAft>
                <a:spcPct val="0"/>
              </a:spcAft>
            </a:pPr>
            <a:r>
              <a:rPr kumimoji="1" lang="ja-JP" altLang="en-US" sz="738" dirty="0">
                <a:solidFill>
                  <a:srgbClr val="000000"/>
                </a:solidFill>
                <a:latin typeface="Meiryo UI" panose="020B0604030504040204" pitchFamily="50" charset="-128"/>
                <a:ea typeface="Meiryo UI" panose="020B0604030504040204" pitchFamily="50" charset="-128"/>
                <a:cs typeface="メイリオ"/>
              </a:rPr>
              <a:t>取組名</a:t>
            </a:r>
          </a:p>
        </p:txBody>
      </p:sp>
      <p:sp>
        <p:nvSpPr>
          <p:cNvPr id="9" name="正方形/長方形 8">
            <a:extLst>
              <a:ext uri="{FF2B5EF4-FFF2-40B4-BE49-F238E27FC236}">
                <a16:creationId xmlns:a16="http://schemas.microsoft.com/office/drawing/2014/main" id="{D8FFC91C-E36B-3E36-85E9-461D4BFA1697}"/>
              </a:ext>
            </a:extLst>
          </p:cNvPr>
          <p:cNvSpPr/>
          <p:nvPr/>
        </p:nvSpPr>
        <p:spPr>
          <a:xfrm>
            <a:off x="417634" y="1533984"/>
            <a:ext cx="242269" cy="836600"/>
          </a:xfrm>
          <a:prstGeom prst="rect">
            <a:avLst/>
          </a:prstGeom>
          <a:solidFill>
            <a:schemeClr val="bg1">
              <a:lumMod val="85000"/>
            </a:schemeClr>
          </a:solidFill>
          <a:ln w="9525">
            <a:solidFill>
              <a:schemeClr val="bg1">
                <a:lumMod val="85000"/>
              </a:schemeClr>
            </a:solidFill>
          </a:ln>
        </p:spPr>
        <p:txBody>
          <a:bodyPr vertOverflow="overflow" horzOverflow="overflow" vert="eaVert" wrap="square" lIns="66462" tIns="33231" rIns="66462" bIns="33231" rtlCol="0" anchor="ctr">
            <a:noAutofit/>
          </a:bodyPr>
          <a:lstStyle/>
          <a:p>
            <a:pPr algn="ctr" defTabSz="844083" fontAlgn="base">
              <a:spcBef>
                <a:spcPct val="0"/>
              </a:spcBef>
              <a:spcAft>
                <a:spcPct val="0"/>
              </a:spcAft>
            </a:pPr>
            <a:r>
              <a:rPr kumimoji="1" lang="ja-JP" altLang="en-US" sz="738" dirty="0">
                <a:solidFill>
                  <a:srgbClr val="000000"/>
                </a:solidFill>
                <a:latin typeface="Meiryo UI" panose="020B0604030504040204" pitchFamily="50" charset="-128"/>
                <a:ea typeface="Meiryo UI" panose="020B0604030504040204" pitchFamily="50" charset="-128"/>
                <a:cs typeface="メイリオ"/>
              </a:rPr>
              <a:t>現状課題</a:t>
            </a:r>
          </a:p>
        </p:txBody>
      </p:sp>
      <p:sp>
        <p:nvSpPr>
          <p:cNvPr id="10" name="正方形/長方形 9">
            <a:extLst>
              <a:ext uri="{FF2B5EF4-FFF2-40B4-BE49-F238E27FC236}">
                <a16:creationId xmlns:a16="http://schemas.microsoft.com/office/drawing/2014/main" id="{A25C472D-4C1E-EA0C-6400-FB2944509A9A}"/>
              </a:ext>
            </a:extLst>
          </p:cNvPr>
          <p:cNvSpPr/>
          <p:nvPr/>
        </p:nvSpPr>
        <p:spPr>
          <a:xfrm>
            <a:off x="417634" y="2545395"/>
            <a:ext cx="242269" cy="2223676"/>
          </a:xfrm>
          <a:prstGeom prst="rect">
            <a:avLst/>
          </a:prstGeom>
          <a:solidFill>
            <a:schemeClr val="bg1">
              <a:lumMod val="85000"/>
            </a:schemeClr>
          </a:solidFill>
          <a:ln w="9525">
            <a:solidFill>
              <a:schemeClr val="bg1">
                <a:lumMod val="85000"/>
              </a:schemeClr>
            </a:solidFill>
          </a:ln>
        </p:spPr>
        <p:txBody>
          <a:bodyPr vertOverflow="overflow" horzOverflow="overflow" vert="eaVert" wrap="square" lIns="66462" tIns="33231" rIns="66462" bIns="33231" rtlCol="0" anchor="ctr">
            <a:noAutofit/>
          </a:bodyPr>
          <a:lstStyle/>
          <a:p>
            <a:pPr algn="ctr" defTabSz="844083" fontAlgn="base">
              <a:spcBef>
                <a:spcPct val="0"/>
              </a:spcBef>
              <a:spcAft>
                <a:spcPct val="0"/>
              </a:spcAft>
            </a:pPr>
            <a:r>
              <a:rPr kumimoji="1" lang="ja-JP" altLang="en-US" sz="738" dirty="0">
                <a:solidFill>
                  <a:srgbClr val="000000"/>
                </a:solidFill>
                <a:latin typeface="Meiryo UI" panose="020B0604030504040204" pitchFamily="50" charset="-128"/>
                <a:ea typeface="Meiryo UI" panose="020B0604030504040204" pitchFamily="50" charset="-128"/>
                <a:cs typeface="メイリオ"/>
              </a:rPr>
              <a:t>計画概要（導入技術）</a:t>
            </a:r>
          </a:p>
        </p:txBody>
      </p:sp>
      <p:sp>
        <p:nvSpPr>
          <p:cNvPr id="11" name="正方形/長方形 10">
            <a:extLst>
              <a:ext uri="{FF2B5EF4-FFF2-40B4-BE49-F238E27FC236}">
                <a16:creationId xmlns:a16="http://schemas.microsoft.com/office/drawing/2014/main" id="{4ED6CF43-CA85-6984-2035-0809F9421381}"/>
              </a:ext>
            </a:extLst>
          </p:cNvPr>
          <p:cNvSpPr/>
          <p:nvPr/>
        </p:nvSpPr>
        <p:spPr>
          <a:xfrm>
            <a:off x="417634" y="4935272"/>
            <a:ext cx="242269" cy="460148"/>
          </a:xfrm>
          <a:prstGeom prst="rect">
            <a:avLst/>
          </a:prstGeom>
          <a:solidFill>
            <a:schemeClr val="bg1">
              <a:lumMod val="85000"/>
            </a:schemeClr>
          </a:solidFill>
          <a:ln w="9525">
            <a:solidFill>
              <a:schemeClr val="bg1">
                <a:lumMod val="85000"/>
              </a:schemeClr>
            </a:solidFill>
          </a:ln>
        </p:spPr>
        <p:txBody>
          <a:bodyPr vertOverflow="overflow" horzOverflow="overflow" vert="eaVert" wrap="square" lIns="66462" tIns="33231" rIns="66462" bIns="33231" rtlCol="0" anchor="ctr">
            <a:noAutofit/>
          </a:bodyPr>
          <a:lstStyle/>
          <a:p>
            <a:pPr algn="ctr" defTabSz="844083" fontAlgn="base">
              <a:spcBef>
                <a:spcPct val="0"/>
              </a:spcBef>
              <a:spcAft>
                <a:spcPct val="0"/>
              </a:spcAft>
            </a:pPr>
            <a:r>
              <a:rPr kumimoji="1" lang="ja-JP" altLang="en-US" sz="738" dirty="0">
                <a:solidFill>
                  <a:srgbClr val="000000"/>
                </a:solidFill>
                <a:latin typeface="Meiryo UI" panose="020B0604030504040204" pitchFamily="50" charset="-128"/>
                <a:ea typeface="Meiryo UI" panose="020B0604030504040204" pitchFamily="50" charset="-128"/>
                <a:cs typeface="メイリオ"/>
              </a:rPr>
              <a:t>効果</a:t>
            </a:r>
          </a:p>
        </p:txBody>
      </p:sp>
      <p:sp>
        <p:nvSpPr>
          <p:cNvPr id="26" name="AutoShape 11">
            <a:extLst>
              <a:ext uri="{FF2B5EF4-FFF2-40B4-BE49-F238E27FC236}">
                <a16:creationId xmlns:a16="http://schemas.microsoft.com/office/drawing/2014/main" id="{97233735-7882-76D4-1543-573F9F05588D}"/>
              </a:ext>
            </a:extLst>
          </p:cNvPr>
          <p:cNvSpPr>
            <a:spLocks noChangeArrowheads="1"/>
          </p:cNvSpPr>
          <p:nvPr/>
        </p:nvSpPr>
        <p:spPr bwMode="gray">
          <a:xfrm>
            <a:off x="709027" y="1533983"/>
            <a:ext cx="864000" cy="299077"/>
          </a:xfrm>
          <a:prstGeom prst="chevron">
            <a:avLst>
              <a:gd name="adj" fmla="val 32384"/>
            </a:avLst>
          </a:prstGeom>
          <a:solidFill>
            <a:schemeClr val="bg1">
              <a:lumMod val="50000"/>
            </a:schemeClr>
          </a:solidFill>
          <a:ln w="12700" cap="flat" cmpd="sng" algn="ctr">
            <a:solidFill>
              <a:schemeClr val="bg1">
                <a:lumMod val="50000"/>
              </a:schemeClr>
            </a:solidFill>
            <a:prstDash val="solid"/>
            <a:headEnd/>
            <a:tailEnd/>
          </a:ln>
          <a:effectLst/>
        </p:spPr>
        <p:txBody>
          <a:bodyPr vert="horz" wrap="none" lIns="84406" tIns="42203" rIns="84406" bIns="42203" rtlCol="0" anchor="ctr"/>
          <a:lstStyle/>
          <a:p>
            <a:pPr algn="ctr" defTabSz="844083">
              <a:defRPr/>
            </a:pPr>
            <a:r>
              <a:rPr lang="ja-JP" altLang="en-US" sz="831" kern="0" dirty="0">
                <a:solidFill>
                  <a:srgbClr val="FFFFFF"/>
                </a:solidFill>
                <a:latin typeface="Meiryo UI"/>
                <a:ea typeface="Meiryo UI"/>
              </a:rPr>
              <a:t>トラック受付</a:t>
            </a:r>
            <a:endParaRPr lang="en-US" altLang="ja-JP" sz="831" kern="0" dirty="0">
              <a:solidFill>
                <a:srgbClr val="FFFFFF"/>
              </a:solidFill>
              <a:latin typeface="Meiryo UI"/>
              <a:ea typeface="Meiryo UI"/>
            </a:endParaRPr>
          </a:p>
        </p:txBody>
      </p:sp>
      <p:sp>
        <p:nvSpPr>
          <p:cNvPr id="29" name="AutoShape 12">
            <a:extLst>
              <a:ext uri="{FF2B5EF4-FFF2-40B4-BE49-F238E27FC236}">
                <a16:creationId xmlns:a16="http://schemas.microsoft.com/office/drawing/2014/main" id="{89EC2669-14A2-1C49-FD8C-301FC1AE7820}"/>
              </a:ext>
            </a:extLst>
          </p:cNvPr>
          <p:cNvSpPr>
            <a:spLocks noChangeArrowheads="1"/>
          </p:cNvSpPr>
          <p:nvPr/>
        </p:nvSpPr>
        <p:spPr bwMode="gray">
          <a:xfrm>
            <a:off x="3392490" y="1534061"/>
            <a:ext cx="864000" cy="299077"/>
          </a:xfrm>
          <a:prstGeom prst="chevron">
            <a:avLst>
              <a:gd name="adj" fmla="val 32413"/>
            </a:avLst>
          </a:prstGeom>
          <a:solidFill>
            <a:schemeClr val="bg1">
              <a:lumMod val="50000"/>
            </a:schemeClr>
          </a:solidFill>
          <a:ln w="12700" cap="flat" cmpd="sng" algn="ctr">
            <a:solidFill>
              <a:schemeClr val="bg1">
                <a:lumMod val="50000"/>
              </a:schemeClr>
            </a:solidFill>
            <a:prstDash val="solid"/>
            <a:headEnd/>
            <a:tailEnd/>
          </a:ln>
          <a:effectLst/>
        </p:spPr>
        <p:txBody>
          <a:bodyPr vert="horz" wrap="none" lIns="84406" tIns="42203" rIns="84406" bIns="42203" rtlCol="0" anchor="ctr"/>
          <a:lstStyle/>
          <a:p>
            <a:pPr algn="ctr" defTabSz="844083"/>
            <a:r>
              <a:rPr lang="ja-JP" altLang="en-US" sz="831" kern="0" dirty="0">
                <a:solidFill>
                  <a:srgbClr val="FFFFFF"/>
                </a:solidFill>
                <a:latin typeface="Meiryo UI"/>
                <a:ea typeface="Meiryo UI"/>
              </a:rPr>
              <a:t>搬送</a:t>
            </a:r>
            <a:r>
              <a:rPr lang="ja-JP" altLang="en-US" sz="831" kern="0">
                <a:solidFill>
                  <a:srgbClr val="FFFFFF"/>
                </a:solidFill>
                <a:latin typeface="Meiryo UI"/>
                <a:ea typeface="Meiryo UI"/>
              </a:rPr>
              <a:t>・格納</a:t>
            </a:r>
            <a:endParaRPr lang="en-US" altLang="ja-JP" sz="831" kern="0" dirty="0">
              <a:solidFill>
                <a:srgbClr val="FFFFFF"/>
              </a:solidFill>
              <a:latin typeface="Meiryo UI"/>
              <a:ea typeface="Meiryo UI"/>
            </a:endParaRPr>
          </a:p>
        </p:txBody>
      </p:sp>
      <p:sp>
        <p:nvSpPr>
          <p:cNvPr id="30" name="AutoShape 13">
            <a:extLst>
              <a:ext uri="{FF2B5EF4-FFF2-40B4-BE49-F238E27FC236}">
                <a16:creationId xmlns:a16="http://schemas.microsoft.com/office/drawing/2014/main" id="{D6A38E85-0308-C7E7-7AED-317A0C2E8E97}"/>
              </a:ext>
            </a:extLst>
          </p:cNvPr>
          <p:cNvSpPr>
            <a:spLocks noChangeArrowheads="1"/>
          </p:cNvSpPr>
          <p:nvPr/>
        </p:nvSpPr>
        <p:spPr bwMode="gray">
          <a:xfrm>
            <a:off x="4286977" y="1534137"/>
            <a:ext cx="864000" cy="299077"/>
          </a:xfrm>
          <a:prstGeom prst="chevron">
            <a:avLst>
              <a:gd name="adj" fmla="val 32384"/>
            </a:avLst>
          </a:prstGeom>
          <a:solidFill>
            <a:srgbClr val="FFE600">
              <a:lumMod val="20000"/>
              <a:lumOff val="80000"/>
            </a:srgbClr>
          </a:solidFill>
          <a:ln w="12700" cap="flat" cmpd="sng" algn="ctr">
            <a:solidFill>
              <a:srgbClr val="FFE600">
                <a:lumMod val="20000"/>
                <a:lumOff val="80000"/>
              </a:srgbClr>
            </a:solidFill>
            <a:prstDash val="solid"/>
            <a:headEnd/>
            <a:tailEnd/>
          </a:ln>
          <a:effectLst/>
        </p:spPr>
        <p:txBody>
          <a:bodyPr vert="horz" wrap="square" lIns="84406" tIns="42203" rIns="84406" bIns="42203" rtlCol="0" anchor="ctr"/>
          <a:lstStyle/>
          <a:p>
            <a:pPr algn="ctr" defTabSz="844083"/>
            <a:r>
              <a:rPr lang="ja-JP" altLang="en-US" sz="831" kern="0">
                <a:solidFill>
                  <a:srgbClr val="2E2E38"/>
                </a:solidFill>
                <a:latin typeface="Meiryo UI"/>
                <a:ea typeface="Meiryo UI"/>
              </a:rPr>
              <a:t>保管</a:t>
            </a:r>
            <a:endParaRPr lang="en-US" altLang="ja-JP" sz="831" kern="0" dirty="0">
              <a:solidFill>
                <a:srgbClr val="2E2E38"/>
              </a:solidFill>
              <a:latin typeface="Meiryo UI"/>
              <a:ea typeface="Meiryo UI"/>
            </a:endParaRPr>
          </a:p>
        </p:txBody>
      </p:sp>
      <p:sp>
        <p:nvSpPr>
          <p:cNvPr id="31" name="AutoShape 13">
            <a:extLst>
              <a:ext uri="{FF2B5EF4-FFF2-40B4-BE49-F238E27FC236}">
                <a16:creationId xmlns:a16="http://schemas.microsoft.com/office/drawing/2014/main" id="{9505758E-ECB2-B051-7F94-2176102F305E}"/>
              </a:ext>
            </a:extLst>
          </p:cNvPr>
          <p:cNvSpPr>
            <a:spLocks noChangeArrowheads="1"/>
          </p:cNvSpPr>
          <p:nvPr/>
        </p:nvSpPr>
        <p:spPr bwMode="gray">
          <a:xfrm>
            <a:off x="5181464" y="1533595"/>
            <a:ext cx="864000" cy="299077"/>
          </a:xfrm>
          <a:prstGeom prst="chevron">
            <a:avLst>
              <a:gd name="adj" fmla="val 32384"/>
            </a:avLst>
          </a:prstGeom>
          <a:solidFill>
            <a:srgbClr val="FFE600">
              <a:lumMod val="20000"/>
              <a:lumOff val="80000"/>
            </a:srgbClr>
          </a:solidFill>
          <a:ln w="12700" cap="flat" cmpd="sng" algn="ctr">
            <a:solidFill>
              <a:srgbClr val="FFE600">
                <a:lumMod val="20000"/>
                <a:lumOff val="80000"/>
              </a:srgbClr>
            </a:solidFill>
            <a:prstDash val="solid"/>
            <a:headEnd/>
            <a:tailEnd/>
          </a:ln>
          <a:effectLst/>
        </p:spPr>
        <p:txBody>
          <a:bodyPr vert="horz" wrap="square" lIns="84406" tIns="42203" rIns="84406" bIns="42203" rtlCol="0" anchor="ctr"/>
          <a:lstStyle/>
          <a:p>
            <a:pPr algn="ctr" defTabSz="844083">
              <a:defRPr/>
            </a:pPr>
            <a:r>
              <a:rPr lang="ja-JP" altLang="en-US" sz="831" kern="0" dirty="0">
                <a:solidFill>
                  <a:srgbClr val="2E2E38"/>
                </a:solidFill>
                <a:latin typeface="Meiryo UI"/>
                <a:ea typeface="Meiryo UI"/>
              </a:rPr>
              <a:t>ピッキング</a:t>
            </a:r>
            <a:endParaRPr lang="en-US" altLang="ja-JP" sz="831" kern="0" dirty="0">
              <a:solidFill>
                <a:srgbClr val="2E2E38"/>
              </a:solidFill>
              <a:latin typeface="Meiryo UI"/>
              <a:ea typeface="Meiryo UI"/>
            </a:endParaRPr>
          </a:p>
        </p:txBody>
      </p:sp>
      <p:sp>
        <p:nvSpPr>
          <p:cNvPr id="32" name="AutoShape 13">
            <a:extLst>
              <a:ext uri="{FF2B5EF4-FFF2-40B4-BE49-F238E27FC236}">
                <a16:creationId xmlns:a16="http://schemas.microsoft.com/office/drawing/2014/main" id="{BE2B026C-FD07-7261-205E-94581FFC6E54}"/>
              </a:ext>
            </a:extLst>
          </p:cNvPr>
          <p:cNvSpPr>
            <a:spLocks noChangeArrowheads="1"/>
          </p:cNvSpPr>
          <p:nvPr/>
        </p:nvSpPr>
        <p:spPr bwMode="gray">
          <a:xfrm>
            <a:off x="7864926" y="1533673"/>
            <a:ext cx="864000" cy="299077"/>
          </a:xfrm>
          <a:prstGeom prst="chevron">
            <a:avLst>
              <a:gd name="adj" fmla="val 32384"/>
            </a:avLst>
          </a:prstGeom>
          <a:solidFill>
            <a:schemeClr val="bg1">
              <a:lumMod val="50000"/>
            </a:schemeClr>
          </a:solidFill>
          <a:ln w="12700" cap="flat" cmpd="sng" algn="ctr">
            <a:solidFill>
              <a:schemeClr val="bg1">
                <a:lumMod val="50000"/>
              </a:schemeClr>
            </a:solidFill>
            <a:prstDash val="solid"/>
            <a:headEnd/>
            <a:tailEnd/>
          </a:ln>
          <a:effectLst/>
        </p:spPr>
        <p:txBody>
          <a:bodyPr vert="horz" wrap="square" lIns="84406" tIns="42203" rIns="84406" bIns="42203" rtlCol="0" anchor="ctr"/>
          <a:lstStyle/>
          <a:p>
            <a:pPr algn="ctr" defTabSz="844083">
              <a:defRPr/>
            </a:pPr>
            <a:r>
              <a:rPr lang="ja-JP" altLang="en-US" sz="831" kern="0" dirty="0">
                <a:solidFill>
                  <a:srgbClr val="FFFFFF"/>
                </a:solidFill>
                <a:latin typeface="Meiryo UI"/>
                <a:ea typeface="Meiryo UI"/>
              </a:rPr>
              <a:t>トラック退場</a:t>
            </a:r>
            <a:endParaRPr lang="en-US" altLang="ja-JP" sz="831" kern="0" dirty="0">
              <a:solidFill>
                <a:srgbClr val="FFFFFF"/>
              </a:solidFill>
              <a:latin typeface="Meiryo UI"/>
              <a:ea typeface="Meiryo UI"/>
            </a:endParaRPr>
          </a:p>
        </p:txBody>
      </p:sp>
      <p:sp>
        <p:nvSpPr>
          <p:cNvPr id="34" name="Rectangle 15">
            <a:extLst>
              <a:ext uri="{FF2B5EF4-FFF2-40B4-BE49-F238E27FC236}">
                <a16:creationId xmlns:a16="http://schemas.microsoft.com/office/drawing/2014/main" id="{D10F6B7E-7EE3-D517-A892-253D4B026CC5}"/>
              </a:ext>
            </a:extLst>
          </p:cNvPr>
          <p:cNvSpPr/>
          <p:nvPr/>
        </p:nvSpPr>
        <p:spPr>
          <a:xfrm>
            <a:off x="709028" y="1046424"/>
            <a:ext cx="8017338" cy="411878"/>
          </a:xfrm>
          <a:prstGeom prst="rect">
            <a:avLst/>
          </a:prstGeom>
          <a:noFill/>
          <a:ln w="12700">
            <a:solidFill>
              <a:schemeClr val="bg1">
                <a:lumMod val="85000"/>
              </a:schemeClr>
            </a:solidFill>
          </a:ln>
        </p:spPr>
        <p:txBody>
          <a:bodyPr vertOverflow="overflow" horzOverflow="overflow" wrap="square" tIns="33231" bIns="33231" rtlCol="0" anchor="ctr">
            <a:noAutofit/>
          </a:bodyPr>
          <a:lstStyle/>
          <a:p>
            <a:pPr algn="ctr" defTabSz="422041">
              <a:defRPr/>
            </a:pPr>
            <a:r>
              <a:rPr kumimoji="1" lang="en-US" altLang="ja-JP" sz="1662" b="1" dirty="0">
                <a:solidFill>
                  <a:srgbClr val="000000"/>
                </a:solidFill>
                <a:latin typeface="Meiryo UI" panose="020B0604030504040204" pitchFamily="50" charset="-128"/>
                <a:ea typeface="Meiryo UI" panose="020B0604030504040204" pitchFamily="50" charset="-128"/>
              </a:rPr>
              <a:t>WES</a:t>
            </a:r>
            <a:r>
              <a:rPr kumimoji="1" lang="ja-JP" altLang="en-US" sz="1662" b="1" dirty="0">
                <a:solidFill>
                  <a:srgbClr val="000000"/>
                </a:solidFill>
                <a:latin typeface="Meiryo UI" panose="020B0604030504040204" pitchFamily="50" charset="-128"/>
                <a:ea typeface="Meiryo UI" panose="020B0604030504040204" pitchFamily="50" charset="-128"/>
              </a:rPr>
              <a:t>の構築と保管・ピッキングの自動化により施設内での省人化を実現</a:t>
            </a:r>
            <a:endParaRPr kumimoji="1" lang="en-US" altLang="ja-JP" sz="1662" b="1" dirty="0">
              <a:solidFill>
                <a:srgbClr val="000000"/>
              </a:solidFill>
              <a:latin typeface="Meiryo UI" panose="020B0604030504040204" pitchFamily="50" charset="-128"/>
              <a:ea typeface="Meiryo UI" panose="020B0604030504040204" pitchFamily="50" charset="-128"/>
            </a:endParaRPr>
          </a:p>
        </p:txBody>
      </p:sp>
      <p:sp>
        <p:nvSpPr>
          <p:cNvPr id="35" name="Rectangle 15">
            <a:extLst>
              <a:ext uri="{FF2B5EF4-FFF2-40B4-BE49-F238E27FC236}">
                <a16:creationId xmlns:a16="http://schemas.microsoft.com/office/drawing/2014/main" id="{C1F41171-85BD-AE6E-9B22-7B48B7DD5FAF}"/>
              </a:ext>
            </a:extLst>
          </p:cNvPr>
          <p:cNvSpPr/>
          <p:nvPr/>
        </p:nvSpPr>
        <p:spPr>
          <a:xfrm>
            <a:off x="709028" y="4935272"/>
            <a:ext cx="2592000" cy="460148"/>
          </a:xfrm>
          <a:prstGeom prst="rect">
            <a:avLst/>
          </a:prstGeom>
          <a:noFill/>
          <a:ln w="12700">
            <a:solidFill>
              <a:schemeClr val="bg1">
                <a:lumMod val="85000"/>
              </a:schemeClr>
            </a:solidFill>
          </a:ln>
        </p:spPr>
        <p:txBody>
          <a:bodyPr vertOverflow="overflow" horzOverflow="overflow" wrap="square" tIns="33231" bIns="33231" rtlCol="0" anchor="ctr">
            <a:noAutofit/>
          </a:bodyPr>
          <a:lstStyle/>
          <a:p>
            <a:pPr marL="158265" indent="-158265" defTabSz="422041">
              <a:buFont typeface="EYInterstate" panose="02000503020000020004" pitchFamily="2" charset="0"/>
              <a:buChar char="•"/>
              <a:defRPr/>
            </a:pPr>
            <a:r>
              <a:rPr kumimoji="1" lang="ja-JP" altLang="en-US" sz="1108" b="1" dirty="0">
                <a:solidFill>
                  <a:srgbClr val="000000"/>
                </a:solidFill>
                <a:latin typeface="Meiryo UI" panose="020B0604030504040204" pitchFamily="50" charset="-128"/>
                <a:ea typeface="Meiryo UI" panose="020B0604030504040204" pitchFamily="50" charset="-128"/>
              </a:rPr>
              <a:t>作業動線の改善と省人化により導入前比</a:t>
            </a:r>
            <a:r>
              <a:rPr kumimoji="1" lang="en-US" altLang="ja-JP" sz="1108" b="1" dirty="0">
                <a:solidFill>
                  <a:srgbClr val="000000"/>
                </a:solidFill>
                <a:latin typeface="Meiryo UI" panose="020B0604030504040204" pitchFamily="50" charset="-128"/>
                <a:ea typeface="Meiryo UI" panose="020B0604030504040204" pitchFamily="50" charset="-128"/>
              </a:rPr>
              <a:t>xx%</a:t>
            </a:r>
            <a:r>
              <a:rPr kumimoji="1" lang="ja-JP" altLang="en-US" sz="1108" b="1" dirty="0">
                <a:solidFill>
                  <a:srgbClr val="000000"/>
                </a:solidFill>
                <a:latin typeface="Meiryo UI" panose="020B0604030504040204" pitchFamily="50" charset="-128"/>
                <a:ea typeface="Meiryo UI" panose="020B0604030504040204" pitchFamily="50" charset="-128"/>
              </a:rPr>
              <a:t>の生産性</a:t>
            </a:r>
          </a:p>
        </p:txBody>
      </p:sp>
      <p:sp>
        <p:nvSpPr>
          <p:cNvPr id="36" name="二等辺三角形 35">
            <a:extLst>
              <a:ext uri="{FF2B5EF4-FFF2-40B4-BE49-F238E27FC236}">
                <a16:creationId xmlns:a16="http://schemas.microsoft.com/office/drawing/2014/main" id="{C0BF00D3-A634-9FE9-1AA9-E93A3FA4F1B7}"/>
              </a:ext>
            </a:extLst>
          </p:cNvPr>
          <p:cNvSpPr/>
          <p:nvPr/>
        </p:nvSpPr>
        <p:spPr>
          <a:xfrm flipV="1">
            <a:off x="1184024" y="4820687"/>
            <a:ext cx="1484358" cy="66702"/>
          </a:xfrm>
          <a:prstGeom prst="triangle">
            <a:avLst/>
          </a:prstGeom>
          <a:solidFill>
            <a:schemeClr val="bg1">
              <a:lumMod val="85000"/>
            </a:schemeClr>
          </a:solidFill>
          <a:ln w="9525">
            <a:solidFill>
              <a:schemeClr val="bg1">
                <a:lumMod val="85000"/>
              </a:schemeClr>
            </a:solidFill>
          </a:ln>
        </p:spPr>
        <p:txBody>
          <a:bodyPr vertOverflow="overflow" horzOverflow="overflow" wrap="square" tIns="33231" bIns="33231" rtlCol="0" anchor="t">
            <a:noAutofit/>
          </a:bodyPr>
          <a:lstStyle/>
          <a:p>
            <a:pPr defTabSz="844083" fontAlgn="base">
              <a:spcBef>
                <a:spcPct val="0"/>
              </a:spcBef>
              <a:spcAft>
                <a:spcPct val="0"/>
              </a:spcAft>
            </a:pPr>
            <a:endParaRPr kumimoji="1" lang="ja-JP" altLang="en-US" sz="923" dirty="0">
              <a:solidFill>
                <a:srgbClr val="000000"/>
              </a:solidFill>
              <a:latin typeface="Meiryo UI" panose="020B0604030504040204" pitchFamily="50" charset="-128"/>
              <a:ea typeface="Meiryo UI" panose="020B0604030504040204" pitchFamily="50" charset="-128"/>
              <a:cs typeface="メイリオ"/>
            </a:endParaRPr>
          </a:p>
        </p:txBody>
      </p:sp>
      <p:sp>
        <p:nvSpPr>
          <p:cNvPr id="37" name="二等辺三角形 36">
            <a:extLst>
              <a:ext uri="{FF2B5EF4-FFF2-40B4-BE49-F238E27FC236}">
                <a16:creationId xmlns:a16="http://schemas.microsoft.com/office/drawing/2014/main" id="{AE3982F5-6562-6676-3AC4-7092D0A745F1}"/>
              </a:ext>
            </a:extLst>
          </p:cNvPr>
          <p:cNvSpPr/>
          <p:nvPr/>
        </p:nvSpPr>
        <p:spPr>
          <a:xfrm flipV="1">
            <a:off x="6676757" y="4820687"/>
            <a:ext cx="1484358" cy="66702"/>
          </a:xfrm>
          <a:prstGeom prst="triangle">
            <a:avLst/>
          </a:prstGeom>
          <a:solidFill>
            <a:schemeClr val="bg1">
              <a:lumMod val="85000"/>
            </a:schemeClr>
          </a:solidFill>
          <a:ln w="9525">
            <a:solidFill>
              <a:schemeClr val="bg1">
                <a:lumMod val="85000"/>
              </a:schemeClr>
            </a:solidFill>
          </a:ln>
        </p:spPr>
        <p:txBody>
          <a:bodyPr vertOverflow="overflow" horzOverflow="overflow" wrap="square" tIns="33231" bIns="33231" rtlCol="0" anchor="t">
            <a:noAutofit/>
          </a:bodyPr>
          <a:lstStyle/>
          <a:p>
            <a:pPr defTabSz="844083" fontAlgn="base">
              <a:spcBef>
                <a:spcPct val="0"/>
              </a:spcBef>
              <a:spcAft>
                <a:spcPct val="0"/>
              </a:spcAft>
            </a:pPr>
            <a:endParaRPr kumimoji="1" lang="ja-JP" altLang="en-US" sz="923" dirty="0">
              <a:solidFill>
                <a:srgbClr val="000000"/>
              </a:solidFill>
              <a:latin typeface="Meiryo UI" panose="020B0604030504040204" pitchFamily="50" charset="-128"/>
              <a:ea typeface="Meiryo UI" panose="020B0604030504040204" pitchFamily="50" charset="-128"/>
              <a:cs typeface="メイリオ"/>
            </a:endParaRPr>
          </a:p>
        </p:txBody>
      </p:sp>
      <p:sp>
        <p:nvSpPr>
          <p:cNvPr id="38" name="Rectangle 15">
            <a:extLst>
              <a:ext uri="{FF2B5EF4-FFF2-40B4-BE49-F238E27FC236}">
                <a16:creationId xmlns:a16="http://schemas.microsoft.com/office/drawing/2014/main" id="{6FE19003-7575-BAD1-A774-35902FC56197}"/>
              </a:ext>
            </a:extLst>
          </p:cNvPr>
          <p:cNvSpPr/>
          <p:nvPr/>
        </p:nvSpPr>
        <p:spPr>
          <a:xfrm>
            <a:off x="3427678" y="4935272"/>
            <a:ext cx="2592000" cy="460148"/>
          </a:xfrm>
          <a:prstGeom prst="rect">
            <a:avLst/>
          </a:prstGeom>
          <a:noFill/>
          <a:ln w="12700">
            <a:solidFill>
              <a:schemeClr val="bg1">
                <a:lumMod val="85000"/>
              </a:schemeClr>
            </a:solidFill>
          </a:ln>
        </p:spPr>
        <p:txBody>
          <a:bodyPr vertOverflow="overflow" horzOverflow="overflow" wrap="square" tIns="33231" bIns="33231" rtlCol="0" anchor="ctr">
            <a:noAutofit/>
          </a:bodyPr>
          <a:lstStyle/>
          <a:p>
            <a:pPr marL="158265" indent="-158265" defTabSz="422041">
              <a:buFont typeface="EYInterstate" panose="02000503020000020004" pitchFamily="2" charset="0"/>
              <a:buChar char="•"/>
              <a:defRPr/>
            </a:pPr>
            <a:r>
              <a:rPr kumimoji="1" lang="ja-JP" altLang="en-US" sz="1108" b="1" dirty="0">
                <a:solidFill>
                  <a:srgbClr val="000000"/>
                </a:solidFill>
                <a:latin typeface="Meiryo UI" panose="020B0604030504040204" pitchFamily="50" charset="-128"/>
                <a:ea typeface="Meiryo UI" panose="020B0604030504040204" pitchFamily="50" charset="-128"/>
              </a:rPr>
              <a:t>作業動線の改善と省人化により導入前比</a:t>
            </a:r>
            <a:r>
              <a:rPr kumimoji="1" lang="en-US" altLang="ja-JP" sz="1108" b="1" dirty="0">
                <a:solidFill>
                  <a:srgbClr val="000000"/>
                </a:solidFill>
                <a:latin typeface="Meiryo UI" panose="020B0604030504040204" pitchFamily="50" charset="-128"/>
                <a:ea typeface="Meiryo UI" panose="020B0604030504040204" pitchFamily="50" charset="-128"/>
              </a:rPr>
              <a:t>xx%</a:t>
            </a:r>
            <a:r>
              <a:rPr kumimoji="1" lang="ja-JP" altLang="en-US" sz="1108" b="1" dirty="0">
                <a:solidFill>
                  <a:srgbClr val="000000"/>
                </a:solidFill>
                <a:latin typeface="Meiryo UI" panose="020B0604030504040204" pitchFamily="50" charset="-128"/>
                <a:ea typeface="Meiryo UI" panose="020B0604030504040204" pitchFamily="50" charset="-128"/>
              </a:rPr>
              <a:t>の生産性向上</a:t>
            </a:r>
          </a:p>
        </p:txBody>
      </p:sp>
      <p:sp>
        <p:nvSpPr>
          <p:cNvPr id="39" name="二等辺三角形 38">
            <a:extLst>
              <a:ext uri="{FF2B5EF4-FFF2-40B4-BE49-F238E27FC236}">
                <a16:creationId xmlns:a16="http://schemas.microsoft.com/office/drawing/2014/main" id="{FC6073DC-8C9E-B0DC-B097-2E51D446F74D}"/>
              </a:ext>
            </a:extLst>
          </p:cNvPr>
          <p:cNvSpPr/>
          <p:nvPr/>
        </p:nvSpPr>
        <p:spPr>
          <a:xfrm flipV="1">
            <a:off x="1184024" y="2413398"/>
            <a:ext cx="1484358" cy="80710"/>
          </a:xfrm>
          <a:prstGeom prst="triangle">
            <a:avLst/>
          </a:prstGeom>
          <a:solidFill>
            <a:schemeClr val="bg1">
              <a:lumMod val="85000"/>
            </a:schemeClr>
          </a:solidFill>
          <a:ln w="9525">
            <a:solidFill>
              <a:schemeClr val="bg1">
                <a:lumMod val="85000"/>
              </a:schemeClr>
            </a:solidFill>
          </a:ln>
        </p:spPr>
        <p:txBody>
          <a:bodyPr vertOverflow="overflow" horzOverflow="overflow" wrap="square" tIns="33231" bIns="33231" rtlCol="0" anchor="t">
            <a:noAutofit/>
          </a:bodyPr>
          <a:lstStyle/>
          <a:p>
            <a:pPr defTabSz="844083" fontAlgn="base">
              <a:spcBef>
                <a:spcPct val="0"/>
              </a:spcBef>
              <a:spcAft>
                <a:spcPct val="0"/>
              </a:spcAft>
            </a:pPr>
            <a:endParaRPr kumimoji="1" lang="ja-JP" altLang="en-US" sz="923" dirty="0">
              <a:solidFill>
                <a:srgbClr val="000000"/>
              </a:solidFill>
              <a:latin typeface="Meiryo UI" panose="020B0604030504040204" pitchFamily="50" charset="-128"/>
              <a:ea typeface="Meiryo UI" panose="020B0604030504040204" pitchFamily="50" charset="-128"/>
              <a:cs typeface="メイリオ"/>
            </a:endParaRPr>
          </a:p>
        </p:txBody>
      </p:sp>
      <p:sp>
        <p:nvSpPr>
          <p:cNvPr id="40" name="二等辺三角形 39">
            <a:extLst>
              <a:ext uri="{FF2B5EF4-FFF2-40B4-BE49-F238E27FC236}">
                <a16:creationId xmlns:a16="http://schemas.microsoft.com/office/drawing/2014/main" id="{35BE301C-51CD-8DB2-9230-996DFC0FA11D}"/>
              </a:ext>
            </a:extLst>
          </p:cNvPr>
          <p:cNvSpPr/>
          <p:nvPr/>
        </p:nvSpPr>
        <p:spPr>
          <a:xfrm flipV="1">
            <a:off x="6676757" y="2413398"/>
            <a:ext cx="1484358" cy="80710"/>
          </a:xfrm>
          <a:prstGeom prst="triangle">
            <a:avLst/>
          </a:prstGeom>
          <a:solidFill>
            <a:schemeClr val="bg1">
              <a:lumMod val="85000"/>
            </a:schemeClr>
          </a:solidFill>
          <a:ln w="9525">
            <a:solidFill>
              <a:schemeClr val="bg1">
                <a:lumMod val="85000"/>
              </a:schemeClr>
            </a:solidFill>
          </a:ln>
        </p:spPr>
        <p:txBody>
          <a:bodyPr vertOverflow="overflow" horzOverflow="overflow" wrap="square" tIns="33231" bIns="33231" rtlCol="0" anchor="t">
            <a:noAutofit/>
          </a:bodyPr>
          <a:lstStyle/>
          <a:p>
            <a:pPr defTabSz="844083" fontAlgn="base">
              <a:spcBef>
                <a:spcPct val="0"/>
              </a:spcBef>
              <a:spcAft>
                <a:spcPct val="0"/>
              </a:spcAft>
            </a:pPr>
            <a:endParaRPr kumimoji="1" lang="ja-JP" altLang="en-US" sz="923" dirty="0">
              <a:solidFill>
                <a:srgbClr val="000000"/>
              </a:solidFill>
              <a:latin typeface="Meiryo UI" panose="020B0604030504040204" pitchFamily="50" charset="-128"/>
              <a:ea typeface="Meiryo UI" panose="020B0604030504040204" pitchFamily="50" charset="-128"/>
              <a:cs typeface="メイリオ"/>
            </a:endParaRPr>
          </a:p>
        </p:txBody>
      </p:sp>
      <p:sp>
        <p:nvSpPr>
          <p:cNvPr id="41" name="吹き出し: 折線 40">
            <a:extLst>
              <a:ext uri="{FF2B5EF4-FFF2-40B4-BE49-F238E27FC236}">
                <a16:creationId xmlns:a16="http://schemas.microsoft.com/office/drawing/2014/main" id="{FE5F3FD0-6A37-2777-B1A2-0C284482301B}"/>
              </a:ext>
            </a:extLst>
          </p:cNvPr>
          <p:cNvSpPr/>
          <p:nvPr/>
        </p:nvSpPr>
        <p:spPr>
          <a:xfrm>
            <a:off x="709027" y="1938274"/>
            <a:ext cx="2592000" cy="431767"/>
          </a:xfrm>
          <a:prstGeom prst="borderCallout2">
            <a:avLst>
              <a:gd name="adj1" fmla="val -2921"/>
              <a:gd name="adj2" fmla="val 61194"/>
              <a:gd name="adj3" fmla="val -12112"/>
              <a:gd name="adj4" fmla="val 73810"/>
              <a:gd name="adj5" fmla="val -30379"/>
              <a:gd name="adj6" fmla="val 83202"/>
            </a:avLst>
          </a:prstGeom>
          <a:noFill/>
          <a:ln w="12700">
            <a:solidFill>
              <a:schemeClr val="bg1">
                <a:lumMod val="85000"/>
              </a:schemeClr>
            </a:solidFill>
            <a:tailEnd type="oval"/>
          </a:ln>
        </p:spPr>
        <p:txBody>
          <a:bodyPr vertOverflow="overflow" horzOverflow="overflow" wrap="square" tIns="33231" bIns="33231" rtlCol="0" anchor="ctr">
            <a:noAutofit/>
          </a:bodyPr>
          <a:lstStyle/>
          <a:p>
            <a:pPr marL="158265" indent="-158265" defTabSz="422041">
              <a:buFont typeface="EYInterstate" panose="02000503020000020004" pitchFamily="2" charset="0"/>
              <a:buChar char="•"/>
              <a:defRPr/>
            </a:pPr>
            <a:r>
              <a:rPr kumimoji="1" lang="ja-JP" altLang="en-US" sz="1108" b="1" dirty="0">
                <a:solidFill>
                  <a:srgbClr val="000000"/>
                </a:solidFill>
                <a:latin typeface="Meiryo UI" panose="020B0604030504040204" pitchFamily="50" charset="-128"/>
                <a:ea typeface="Meiryo UI" panose="020B0604030504040204" pitchFamily="50" charset="-128"/>
              </a:rPr>
              <a:t>手作業によりコンテナ、トラックからの貨物入庫作業を実施</a:t>
            </a:r>
          </a:p>
        </p:txBody>
      </p:sp>
      <p:sp>
        <p:nvSpPr>
          <p:cNvPr id="42" name="吹き出し: 折線 41">
            <a:extLst>
              <a:ext uri="{FF2B5EF4-FFF2-40B4-BE49-F238E27FC236}">
                <a16:creationId xmlns:a16="http://schemas.microsoft.com/office/drawing/2014/main" id="{2CC015C7-2100-3F91-6D33-2C9E98E0D147}"/>
              </a:ext>
            </a:extLst>
          </p:cNvPr>
          <p:cNvSpPr/>
          <p:nvPr/>
        </p:nvSpPr>
        <p:spPr>
          <a:xfrm>
            <a:off x="3427677" y="1938274"/>
            <a:ext cx="2592000" cy="431767"/>
          </a:xfrm>
          <a:prstGeom prst="borderCallout2">
            <a:avLst>
              <a:gd name="adj1" fmla="val 489"/>
              <a:gd name="adj2" fmla="val 17207"/>
              <a:gd name="adj3" fmla="val -14577"/>
              <a:gd name="adj4" fmla="val 25951"/>
              <a:gd name="adj5" fmla="val -45122"/>
              <a:gd name="adj6" fmla="val 43707"/>
            </a:avLst>
          </a:prstGeom>
          <a:noFill/>
          <a:ln w="12700">
            <a:solidFill>
              <a:schemeClr val="bg1">
                <a:lumMod val="85000"/>
              </a:schemeClr>
            </a:solidFill>
            <a:tailEnd type="oval"/>
          </a:ln>
        </p:spPr>
        <p:txBody>
          <a:bodyPr vertOverflow="overflow" horzOverflow="overflow" wrap="square" tIns="33231" bIns="33231" rtlCol="0" anchor="ctr">
            <a:noAutofit/>
          </a:bodyPr>
          <a:lstStyle/>
          <a:p>
            <a:pPr marL="158265" indent="-158265" defTabSz="422041">
              <a:buFont typeface="EYInterstate" panose="02000503020000020004" pitchFamily="2" charset="0"/>
              <a:buChar char="•"/>
              <a:defRPr/>
            </a:pPr>
            <a:r>
              <a:rPr kumimoji="1" lang="ja-JP" altLang="en-US" sz="1108" b="1" dirty="0">
                <a:solidFill>
                  <a:srgbClr val="000000"/>
                </a:solidFill>
                <a:latin typeface="Meiryo UI" panose="020B0604030504040204" pitchFamily="50" charset="-128"/>
                <a:ea typeface="Meiryo UI" panose="020B0604030504040204" pitchFamily="50" charset="-128"/>
              </a:rPr>
              <a:t>倉庫作業員の貨物格納時の経験記憶に基づくロケーションの確定</a:t>
            </a:r>
          </a:p>
        </p:txBody>
      </p:sp>
      <p:sp>
        <p:nvSpPr>
          <p:cNvPr id="43" name="吹き出し: 折線 42">
            <a:extLst>
              <a:ext uri="{FF2B5EF4-FFF2-40B4-BE49-F238E27FC236}">
                <a16:creationId xmlns:a16="http://schemas.microsoft.com/office/drawing/2014/main" id="{41E8A45D-57AE-CCC8-7CB3-9EB924FA1625}"/>
              </a:ext>
            </a:extLst>
          </p:cNvPr>
          <p:cNvSpPr/>
          <p:nvPr/>
        </p:nvSpPr>
        <p:spPr>
          <a:xfrm>
            <a:off x="6134365" y="1938274"/>
            <a:ext cx="2592000" cy="431767"/>
          </a:xfrm>
          <a:prstGeom prst="borderCallout2">
            <a:avLst>
              <a:gd name="adj1" fmla="val -3131"/>
              <a:gd name="adj2" fmla="val 7760"/>
              <a:gd name="adj3" fmla="val -15312"/>
              <a:gd name="adj4" fmla="val -2462"/>
              <a:gd name="adj5" fmla="val -42778"/>
              <a:gd name="adj6" fmla="val -9092"/>
            </a:avLst>
          </a:prstGeom>
          <a:noFill/>
          <a:ln w="12700">
            <a:solidFill>
              <a:schemeClr val="bg1">
                <a:lumMod val="85000"/>
              </a:schemeClr>
            </a:solidFill>
            <a:tailEnd type="oval"/>
          </a:ln>
        </p:spPr>
        <p:txBody>
          <a:bodyPr vertOverflow="overflow" horzOverflow="overflow" wrap="square" tIns="33231" bIns="33231" rtlCol="0" anchor="ctr">
            <a:noAutofit/>
          </a:bodyPr>
          <a:lstStyle/>
          <a:p>
            <a:pPr marL="158265" indent="-158265" defTabSz="422041">
              <a:buFont typeface="EYInterstate" panose="02000503020000020004" pitchFamily="2" charset="0"/>
              <a:buChar char="•"/>
            </a:pPr>
            <a:r>
              <a:rPr kumimoji="1" lang="ja-JP" altLang="en-US" sz="1108" b="1" dirty="0">
                <a:solidFill>
                  <a:srgbClr val="000000"/>
                </a:solidFill>
                <a:latin typeface="Meiryo UI" panose="020B0604030504040204" pitchFamily="50" charset="-128"/>
                <a:ea typeface="Meiryo UI" panose="020B0604030504040204" pitchFamily="50" charset="-128"/>
              </a:rPr>
              <a:t>ベテラン作業員による手作業でのピッキング作業</a:t>
            </a:r>
          </a:p>
        </p:txBody>
      </p:sp>
      <p:sp>
        <p:nvSpPr>
          <p:cNvPr id="44" name="Rectangle 15">
            <a:extLst>
              <a:ext uri="{FF2B5EF4-FFF2-40B4-BE49-F238E27FC236}">
                <a16:creationId xmlns:a16="http://schemas.microsoft.com/office/drawing/2014/main" id="{9414203C-89B6-79D6-CF20-22371AD86E8D}"/>
              </a:ext>
            </a:extLst>
          </p:cNvPr>
          <p:cNvSpPr/>
          <p:nvPr/>
        </p:nvSpPr>
        <p:spPr>
          <a:xfrm>
            <a:off x="6134365" y="4935272"/>
            <a:ext cx="2592000" cy="460148"/>
          </a:xfrm>
          <a:prstGeom prst="rect">
            <a:avLst/>
          </a:prstGeom>
          <a:noFill/>
          <a:ln w="12700">
            <a:solidFill>
              <a:schemeClr val="bg1">
                <a:lumMod val="85000"/>
              </a:schemeClr>
            </a:solidFill>
          </a:ln>
        </p:spPr>
        <p:txBody>
          <a:bodyPr vertOverflow="overflow" horzOverflow="overflow" wrap="square" tIns="33231" bIns="33231" rtlCol="0" anchor="ctr">
            <a:noAutofit/>
          </a:bodyPr>
          <a:lstStyle/>
          <a:p>
            <a:pPr marL="158265" indent="-158265" defTabSz="422041">
              <a:buFont typeface="EYInterstate" panose="02000503020000020004" pitchFamily="2" charset="0"/>
              <a:buChar char="•"/>
              <a:defRPr/>
            </a:pPr>
            <a:r>
              <a:rPr kumimoji="1" lang="ja-JP" altLang="en-US" sz="1108" b="1" dirty="0">
                <a:solidFill>
                  <a:srgbClr val="000000"/>
                </a:solidFill>
                <a:latin typeface="Meiryo UI" panose="020B0604030504040204" pitchFamily="50" charset="-128"/>
                <a:ea typeface="Meiryo UI" panose="020B0604030504040204" pitchFamily="50" charset="-128"/>
              </a:rPr>
              <a:t>作業効率向上による施設内の省人化</a:t>
            </a:r>
            <a:endParaRPr kumimoji="1" lang="en-US" altLang="ja-JP" sz="1108" b="1" dirty="0">
              <a:solidFill>
                <a:srgbClr val="000000"/>
              </a:solidFill>
              <a:latin typeface="Meiryo UI" panose="020B0604030504040204" pitchFamily="50" charset="-128"/>
              <a:ea typeface="Meiryo UI" panose="020B0604030504040204" pitchFamily="50" charset="-128"/>
            </a:endParaRPr>
          </a:p>
          <a:p>
            <a:pPr defTabSz="422041">
              <a:defRPr/>
            </a:pPr>
            <a:r>
              <a:rPr kumimoji="1" lang="ja-JP" altLang="en-US" sz="1108" b="1" dirty="0">
                <a:solidFill>
                  <a:srgbClr val="000000"/>
                </a:solidFill>
                <a:latin typeface="Meiryo UI" panose="020B0604030504040204" pitchFamily="50" charset="-128"/>
                <a:ea typeface="Meiryo UI" panose="020B0604030504040204" pitchFamily="50" charset="-128"/>
              </a:rPr>
              <a:t>（導入前比</a:t>
            </a:r>
            <a:r>
              <a:rPr kumimoji="1" lang="en-US" altLang="ja-JP" sz="1108" b="1" dirty="0">
                <a:solidFill>
                  <a:srgbClr val="000000"/>
                </a:solidFill>
                <a:latin typeface="Meiryo UI" panose="020B0604030504040204" pitchFamily="50" charset="-128"/>
                <a:ea typeface="Meiryo UI" panose="020B0604030504040204" pitchFamily="50" charset="-128"/>
              </a:rPr>
              <a:t>xx%</a:t>
            </a:r>
            <a:r>
              <a:rPr kumimoji="1" lang="ja-JP" altLang="en-US" sz="1108" b="1" dirty="0">
                <a:solidFill>
                  <a:srgbClr val="000000"/>
                </a:solidFill>
                <a:latin typeface="Meiryo UI" panose="020B0604030504040204" pitchFamily="50" charset="-128"/>
                <a:ea typeface="Meiryo UI" panose="020B0604030504040204" pitchFamily="50" charset="-128"/>
              </a:rPr>
              <a:t>削減）</a:t>
            </a:r>
          </a:p>
        </p:txBody>
      </p:sp>
      <p:sp>
        <p:nvSpPr>
          <p:cNvPr id="45" name="二等辺三角形 44">
            <a:extLst>
              <a:ext uri="{FF2B5EF4-FFF2-40B4-BE49-F238E27FC236}">
                <a16:creationId xmlns:a16="http://schemas.microsoft.com/office/drawing/2014/main" id="{3E8107D4-6512-DCCE-0A89-2EB7BE4282F8}"/>
              </a:ext>
            </a:extLst>
          </p:cNvPr>
          <p:cNvSpPr/>
          <p:nvPr/>
        </p:nvSpPr>
        <p:spPr>
          <a:xfrm flipV="1">
            <a:off x="804913" y="5446714"/>
            <a:ext cx="7534175" cy="107426"/>
          </a:xfrm>
          <a:prstGeom prst="triangle">
            <a:avLst/>
          </a:prstGeom>
          <a:solidFill>
            <a:schemeClr val="bg1">
              <a:lumMod val="85000"/>
            </a:schemeClr>
          </a:solidFill>
          <a:ln w="9525">
            <a:solidFill>
              <a:schemeClr val="bg1">
                <a:lumMod val="85000"/>
              </a:schemeClr>
            </a:solidFill>
          </a:ln>
        </p:spPr>
        <p:txBody>
          <a:bodyPr vertOverflow="overflow" horzOverflow="overflow" wrap="square" tIns="33231" bIns="33231" rtlCol="0" anchor="t">
            <a:noAutofit/>
          </a:bodyPr>
          <a:lstStyle/>
          <a:p>
            <a:pPr defTabSz="844083" fontAlgn="base">
              <a:spcBef>
                <a:spcPct val="0"/>
              </a:spcBef>
              <a:spcAft>
                <a:spcPct val="0"/>
              </a:spcAft>
            </a:pPr>
            <a:endParaRPr kumimoji="1" lang="ja-JP" altLang="en-US" sz="923" dirty="0">
              <a:solidFill>
                <a:srgbClr val="000000"/>
              </a:solidFill>
              <a:latin typeface="Meiryo UI" panose="020B0604030504040204" pitchFamily="50" charset="-128"/>
              <a:ea typeface="Meiryo UI" panose="020B0604030504040204" pitchFamily="50" charset="-128"/>
              <a:cs typeface="メイリオ"/>
            </a:endParaRPr>
          </a:p>
        </p:txBody>
      </p:sp>
      <p:sp>
        <p:nvSpPr>
          <p:cNvPr id="46" name="二等辺三角形 45">
            <a:extLst>
              <a:ext uri="{FF2B5EF4-FFF2-40B4-BE49-F238E27FC236}">
                <a16:creationId xmlns:a16="http://schemas.microsoft.com/office/drawing/2014/main" id="{C4F71D63-AC84-734B-CCDE-CCBAF4AE28D7}"/>
              </a:ext>
            </a:extLst>
          </p:cNvPr>
          <p:cNvSpPr/>
          <p:nvPr/>
        </p:nvSpPr>
        <p:spPr>
          <a:xfrm flipV="1">
            <a:off x="3930043" y="2413398"/>
            <a:ext cx="1484358" cy="80710"/>
          </a:xfrm>
          <a:prstGeom prst="triangle">
            <a:avLst/>
          </a:prstGeom>
          <a:solidFill>
            <a:schemeClr val="bg1">
              <a:lumMod val="85000"/>
            </a:schemeClr>
          </a:solidFill>
          <a:ln w="9525">
            <a:solidFill>
              <a:schemeClr val="bg1">
                <a:lumMod val="85000"/>
              </a:schemeClr>
            </a:solidFill>
          </a:ln>
        </p:spPr>
        <p:txBody>
          <a:bodyPr vertOverflow="overflow" horzOverflow="overflow" wrap="square" tIns="33231" bIns="33231" rtlCol="0" anchor="t">
            <a:noAutofit/>
          </a:bodyPr>
          <a:lstStyle/>
          <a:p>
            <a:pPr defTabSz="844083" fontAlgn="base">
              <a:spcBef>
                <a:spcPct val="0"/>
              </a:spcBef>
              <a:spcAft>
                <a:spcPct val="0"/>
              </a:spcAft>
            </a:pPr>
            <a:endParaRPr kumimoji="1" lang="ja-JP" altLang="en-US" sz="923" dirty="0">
              <a:solidFill>
                <a:srgbClr val="000000"/>
              </a:solidFill>
              <a:latin typeface="Meiryo UI" panose="020B0604030504040204" pitchFamily="50" charset="-128"/>
              <a:ea typeface="Meiryo UI" panose="020B0604030504040204" pitchFamily="50" charset="-128"/>
              <a:cs typeface="メイリオ"/>
            </a:endParaRPr>
          </a:p>
        </p:txBody>
      </p:sp>
      <p:sp>
        <p:nvSpPr>
          <p:cNvPr id="56" name="正方形/長方形 55">
            <a:extLst>
              <a:ext uri="{FF2B5EF4-FFF2-40B4-BE49-F238E27FC236}">
                <a16:creationId xmlns:a16="http://schemas.microsoft.com/office/drawing/2014/main" id="{9E38C7E7-E561-4843-63EB-BED50ADBC633}"/>
              </a:ext>
            </a:extLst>
          </p:cNvPr>
          <p:cNvSpPr/>
          <p:nvPr/>
        </p:nvSpPr>
        <p:spPr>
          <a:xfrm>
            <a:off x="417634" y="5609493"/>
            <a:ext cx="242269" cy="878949"/>
          </a:xfrm>
          <a:prstGeom prst="rect">
            <a:avLst/>
          </a:prstGeom>
          <a:solidFill>
            <a:schemeClr val="bg1">
              <a:lumMod val="85000"/>
            </a:schemeClr>
          </a:solidFill>
          <a:ln w="9525">
            <a:solidFill>
              <a:schemeClr val="bg1">
                <a:lumMod val="85000"/>
              </a:schemeClr>
            </a:solidFill>
          </a:ln>
        </p:spPr>
        <p:txBody>
          <a:bodyPr vertOverflow="overflow" horzOverflow="overflow" vert="eaVert" wrap="square" lIns="66462" tIns="33231" rIns="66462" bIns="33231" rtlCol="0" anchor="ctr">
            <a:noAutofit/>
          </a:bodyPr>
          <a:lstStyle/>
          <a:p>
            <a:pPr algn="ctr" defTabSz="844083" fontAlgn="base">
              <a:spcBef>
                <a:spcPct val="0"/>
              </a:spcBef>
              <a:spcAft>
                <a:spcPct val="0"/>
              </a:spcAft>
            </a:pPr>
            <a:r>
              <a:rPr kumimoji="1" lang="ja-JP" altLang="en-US" sz="738" dirty="0">
                <a:solidFill>
                  <a:srgbClr val="000000"/>
                </a:solidFill>
                <a:latin typeface="Meiryo UI" panose="020B0604030504040204" pitchFamily="50" charset="-128"/>
                <a:ea typeface="Meiryo UI" panose="020B0604030504040204" pitchFamily="50" charset="-128"/>
                <a:cs typeface="メイリオ"/>
              </a:rPr>
              <a:t>業界全体への</a:t>
            </a:r>
            <a:endParaRPr kumimoji="1" lang="en-US" altLang="ja-JP" sz="738" dirty="0">
              <a:solidFill>
                <a:srgbClr val="000000"/>
              </a:solidFill>
              <a:latin typeface="Meiryo UI" panose="020B0604030504040204" pitchFamily="50" charset="-128"/>
              <a:ea typeface="Meiryo UI" panose="020B0604030504040204" pitchFamily="50" charset="-128"/>
              <a:cs typeface="メイリオ"/>
            </a:endParaRPr>
          </a:p>
          <a:p>
            <a:pPr algn="ctr" defTabSz="844083" fontAlgn="base">
              <a:spcBef>
                <a:spcPct val="0"/>
              </a:spcBef>
              <a:spcAft>
                <a:spcPct val="0"/>
              </a:spcAft>
            </a:pPr>
            <a:r>
              <a:rPr kumimoji="1" lang="ja-JP" altLang="en-US" sz="738" dirty="0">
                <a:solidFill>
                  <a:srgbClr val="000000"/>
                </a:solidFill>
                <a:latin typeface="Meiryo UI" panose="020B0604030504040204" pitchFamily="50" charset="-128"/>
                <a:ea typeface="Meiryo UI" panose="020B0604030504040204" pitchFamily="50" charset="-128"/>
                <a:cs typeface="メイリオ"/>
              </a:rPr>
              <a:t>拡大</a:t>
            </a:r>
          </a:p>
        </p:txBody>
      </p:sp>
      <p:sp>
        <p:nvSpPr>
          <p:cNvPr id="57" name="Rectangle 15">
            <a:extLst>
              <a:ext uri="{FF2B5EF4-FFF2-40B4-BE49-F238E27FC236}">
                <a16:creationId xmlns:a16="http://schemas.microsoft.com/office/drawing/2014/main" id="{0ABCA0F4-F326-75F4-744B-27CFBFF3D6B6}"/>
              </a:ext>
            </a:extLst>
          </p:cNvPr>
          <p:cNvSpPr/>
          <p:nvPr/>
        </p:nvSpPr>
        <p:spPr>
          <a:xfrm>
            <a:off x="709028" y="5608310"/>
            <a:ext cx="8017338" cy="878949"/>
          </a:xfrm>
          <a:prstGeom prst="rect">
            <a:avLst/>
          </a:prstGeom>
          <a:noFill/>
          <a:ln w="12700">
            <a:solidFill>
              <a:schemeClr val="bg1">
                <a:lumMod val="85000"/>
              </a:schemeClr>
            </a:solidFill>
          </a:ln>
        </p:spPr>
        <p:txBody>
          <a:bodyPr vertOverflow="overflow" horzOverflow="overflow" wrap="square" tIns="33231" bIns="33231" rtlCol="0" anchor="ctr">
            <a:noAutofit/>
          </a:bodyPr>
          <a:lstStyle/>
          <a:p>
            <a:pPr defTabSz="422041">
              <a:defRPr/>
            </a:pPr>
            <a:r>
              <a:rPr kumimoji="1" lang="en-US" altLang="ja-JP" sz="1108" b="1" dirty="0">
                <a:solidFill>
                  <a:srgbClr val="000000"/>
                </a:solidFill>
                <a:latin typeface="Meiryo UI" panose="020B0604030504040204" pitchFamily="50" charset="-128"/>
                <a:ea typeface="Meiryo UI" panose="020B0604030504040204" pitchFamily="50" charset="-128"/>
              </a:rPr>
              <a:t>【</a:t>
            </a:r>
            <a:r>
              <a:rPr kumimoji="1" lang="ja-JP" altLang="en-US" sz="1108" b="1" dirty="0">
                <a:solidFill>
                  <a:srgbClr val="000000"/>
                </a:solidFill>
                <a:latin typeface="Meiryo UI" panose="020B0604030504040204" pitchFamily="50" charset="-128"/>
                <a:ea typeface="Meiryo UI" panose="020B0604030504040204" pitchFamily="50" charset="-128"/>
              </a:rPr>
              <a:t>自社内の今後の展望</a:t>
            </a:r>
            <a:r>
              <a:rPr kumimoji="1" lang="en-US" altLang="ja-JP" sz="1108" b="1" dirty="0">
                <a:solidFill>
                  <a:srgbClr val="000000"/>
                </a:solidFill>
                <a:latin typeface="Meiryo UI" panose="020B0604030504040204" pitchFamily="50" charset="-128"/>
                <a:ea typeface="Meiryo UI" panose="020B0604030504040204" pitchFamily="50" charset="-128"/>
              </a:rPr>
              <a:t>】</a:t>
            </a:r>
          </a:p>
          <a:p>
            <a:pPr marL="158265" indent="-158265" defTabSz="422041">
              <a:buFont typeface="EYInterstate" panose="02000503020000020004" pitchFamily="2" charset="0"/>
              <a:buChar char="•"/>
              <a:defRPr/>
            </a:pPr>
            <a:r>
              <a:rPr kumimoji="1" lang="ja-JP" altLang="en-US" sz="1108" dirty="0">
                <a:solidFill>
                  <a:srgbClr val="000000"/>
                </a:solidFill>
                <a:latin typeface="Meiryo UI" panose="020B0604030504040204" pitchFamily="50" charset="-128"/>
                <a:ea typeface="Meiryo UI" panose="020B0604030504040204" pitchFamily="50" charset="-128"/>
              </a:rPr>
              <a:t>全国にあるセンター</a:t>
            </a:r>
            <a:r>
              <a:rPr kumimoji="1" lang="en-US" altLang="ja-JP" sz="1108" dirty="0">
                <a:solidFill>
                  <a:srgbClr val="000000"/>
                </a:solidFill>
                <a:latin typeface="Meiryo UI" panose="020B0604030504040204" pitchFamily="50" charset="-128"/>
                <a:ea typeface="Meiryo UI" panose="020B0604030504040204" pitchFamily="50" charset="-128"/>
              </a:rPr>
              <a:t>xx</a:t>
            </a:r>
            <a:r>
              <a:rPr kumimoji="1" lang="ja-JP" altLang="en-US" sz="1108" dirty="0">
                <a:solidFill>
                  <a:srgbClr val="000000"/>
                </a:solidFill>
                <a:latin typeface="Meiryo UI" panose="020B0604030504040204" pitchFamily="50" charset="-128"/>
                <a:ea typeface="Meiryo UI" panose="020B0604030504040204" pitchFamily="50" charset="-128"/>
              </a:rPr>
              <a:t>施設への展開を目指し、</a:t>
            </a:r>
            <a:r>
              <a:rPr kumimoji="1" lang="en-US" altLang="ja-JP" sz="1108" dirty="0">
                <a:solidFill>
                  <a:srgbClr val="000000"/>
                </a:solidFill>
                <a:latin typeface="Meiryo UI" panose="020B0604030504040204" pitchFamily="50" charset="-128"/>
                <a:ea typeface="Meiryo UI" panose="020B0604030504040204" pitchFamily="50" charset="-128"/>
              </a:rPr>
              <a:t>XXXX</a:t>
            </a:r>
            <a:r>
              <a:rPr kumimoji="1" lang="ja-JP" altLang="en-US" sz="1108" dirty="0">
                <a:solidFill>
                  <a:srgbClr val="000000"/>
                </a:solidFill>
                <a:latin typeface="Meiryo UI" panose="020B0604030504040204" pitchFamily="50" charset="-128"/>
                <a:ea typeface="Meiryo UI" panose="020B0604030504040204" pitchFamily="50" charset="-128"/>
              </a:rPr>
              <a:t>の推進を図る</a:t>
            </a:r>
            <a:endParaRPr kumimoji="1" lang="en-US" altLang="ja-JP" sz="1108" dirty="0">
              <a:solidFill>
                <a:srgbClr val="000000"/>
              </a:solidFill>
              <a:latin typeface="Meiryo UI" panose="020B0604030504040204" pitchFamily="50" charset="-128"/>
              <a:ea typeface="Meiryo UI" panose="020B0604030504040204" pitchFamily="50" charset="-128"/>
            </a:endParaRPr>
          </a:p>
          <a:p>
            <a:pPr defTabSz="422041">
              <a:defRPr/>
            </a:pPr>
            <a:r>
              <a:rPr kumimoji="1" lang="en-US" altLang="ja-JP" sz="1108" b="1" dirty="0">
                <a:solidFill>
                  <a:srgbClr val="000000"/>
                </a:solidFill>
                <a:latin typeface="Meiryo UI" panose="020B0604030504040204" pitchFamily="50" charset="-128"/>
                <a:ea typeface="Meiryo UI" panose="020B0604030504040204" pitchFamily="50" charset="-128"/>
              </a:rPr>
              <a:t>【</a:t>
            </a:r>
            <a:r>
              <a:rPr kumimoji="1" lang="ja-JP" altLang="en-US" sz="1108" b="1" dirty="0">
                <a:solidFill>
                  <a:srgbClr val="000000"/>
                </a:solidFill>
                <a:latin typeface="Meiryo UI" panose="020B0604030504040204" pitchFamily="50" charset="-128"/>
                <a:ea typeface="Meiryo UI" panose="020B0604030504040204" pitchFamily="50" charset="-128"/>
              </a:rPr>
              <a:t>事業実施にあたって工夫した点</a:t>
            </a:r>
            <a:r>
              <a:rPr kumimoji="1" lang="en-US" altLang="ja-JP" sz="1108" b="1" dirty="0">
                <a:solidFill>
                  <a:srgbClr val="000000"/>
                </a:solidFill>
                <a:latin typeface="Meiryo UI" panose="020B0604030504040204" pitchFamily="50" charset="-128"/>
                <a:ea typeface="Meiryo UI" panose="020B0604030504040204" pitchFamily="50" charset="-128"/>
              </a:rPr>
              <a:t>】</a:t>
            </a:r>
          </a:p>
          <a:p>
            <a:pPr marL="158265" indent="-158265" defTabSz="422041">
              <a:buFont typeface="EYInterstate" panose="02000503020000020004" pitchFamily="2" charset="0"/>
              <a:buChar char="•"/>
              <a:defRPr/>
            </a:pPr>
            <a:r>
              <a:rPr kumimoji="1" lang="ja-JP" altLang="en-US" sz="1108" dirty="0">
                <a:solidFill>
                  <a:srgbClr val="000000"/>
                </a:solidFill>
                <a:latin typeface="Meiryo UI" panose="020B0604030504040204" pitchFamily="50" charset="-128"/>
                <a:ea typeface="Meiryo UI" panose="020B0604030504040204" pitchFamily="50" charset="-128"/>
              </a:rPr>
              <a:t>作業者に対して定期的にトレーニング・教育を行うことや、作業者の意見をとりいれてアプリケーションの機能や</a:t>
            </a:r>
            <a:r>
              <a:rPr kumimoji="1" lang="en-US" altLang="ja-JP" sz="1108" dirty="0">
                <a:solidFill>
                  <a:srgbClr val="000000"/>
                </a:solidFill>
                <a:latin typeface="Meiryo UI" panose="020B0604030504040204" pitchFamily="50" charset="-128"/>
                <a:ea typeface="Meiryo UI" panose="020B0604030504040204" pitchFamily="50" charset="-128"/>
              </a:rPr>
              <a:t>UI</a:t>
            </a:r>
            <a:r>
              <a:rPr kumimoji="1" lang="ja-JP" altLang="en-US" sz="1108" dirty="0">
                <a:solidFill>
                  <a:srgbClr val="000000"/>
                </a:solidFill>
                <a:latin typeface="Meiryo UI" panose="020B0604030504040204" pitchFamily="50" charset="-128"/>
                <a:ea typeface="Meiryo UI" panose="020B0604030504040204" pitchFamily="50" charset="-128"/>
              </a:rPr>
              <a:t>の改善を継続して行うことで、更なる定着を図る</a:t>
            </a:r>
          </a:p>
        </p:txBody>
      </p:sp>
      <p:sp>
        <p:nvSpPr>
          <p:cNvPr id="2" name="二等辺三角形 1">
            <a:extLst>
              <a:ext uri="{FF2B5EF4-FFF2-40B4-BE49-F238E27FC236}">
                <a16:creationId xmlns:a16="http://schemas.microsoft.com/office/drawing/2014/main" id="{AB66B593-E361-B83F-DE60-3302AF5F959B}"/>
              </a:ext>
            </a:extLst>
          </p:cNvPr>
          <p:cNvSpPr/>
          <p:nvPr/>
        </p:nvSpPr>
        <p:spPr>
          <a:xfrm flipV="1">
            <a:off x="3930042" y="4820687"/>
            <a:ext cx="1484358" cy="66702"/>
          </a:xfrm>
          <a:prstGeom prst="triangle">
            <a:avLst/>
          </a:prstGeom>
          <a:solidFill>
            <a:schemeClr val="bg1">
              <a:lumMod val="85000"/>
            </a:schemeClr>
          </a:solidFill>
          <a:ln w="9525">
            <a:solidFill>
              <a:schemeClr val="bg1">
                <a:lumMod val="85000"/>
              </a:schemeClr>
            </a:solidFill>
          </a:ln>
        </p:spPr>
        <p:txBody>
          <a:bodyPr vertOverflow="overflow" horzOverflow="overflow" wrap="square" tIns="33231" bIns="33231" rtlCol="0" anchor="t">
            <a:noAutofit/>
          </a:bodyPr>
          <a:lstStyle/>
          <a:p>
            <a:pPr defTabSz="844083" fontAlgn="base">
              <a:spcBef>
                <a:spcPct val="0"/>
              </a:spcBef>
              <a:spcAft>
                <a:spcPct val="0"/>
              </a:spcAft>
            </a:pPr>
            <a:endParaRPr kumimoji="1" lang="ja-JP" altLang="en-US" sz="923" dirty="0">
              <a:solidFill>
                <a:srgbClr val="000000"/>
              </a:solidFill>
              <a:latin typeface="Meiryo UI" panose="020B0604030504040204" pitchFamily="50" charset="-128"/>
              <a:ea typeface="Meiryo UI" panose="020B0604030504040204" pitchFamily="50" charset="-128"/>
              <a:cs typeface="メイリオ"/>
            </a:endParaRPr>
          </a:p>
        </p:txBody>
      </p:sp>
      <p:sp>
        <p:nvSpPr>
          <p:cNvPr id="5" name="Rectangle 15">
            <a:extLst>
              <a:ext uri="{FF2B5EF4-FFF2-40B4-BE49-F238E27FC236}">
                <a16:creationId xmlns:a16="http://schemas.microsoft.com/office/drawing/2014/main" id="{332973DA-AC30-08B8-0BCD-08B43D69BD4F}"/>
              </a:ext>
            </a:extLst>
          </p:cNvPr>
          <p:cNvSpPr/>
          <p:nvPr/>
        </p:nvSpPr>
        <p:spPr>
          <a:xfrm>
            <a:off x="709028" y="2944405"/>
            <a:ext cx="2592001" cy="1816165"/>
          </a:xfrm>
          <a:prstGeom prst="rect">
            <a:avLst/>
          </a:prstGeom>
          <a:solidFill>
            <a:schemeClr val="bg1">
              <a:lumMod val="95000"/>
            </a:schemeClr>
          </a:solidFill>
          <a:ln w="28575">
            <a:noFill/>
          </a:ln>
        </p:spPr>
        <p:txBody>
          <a:bodyPr vertOverflow="overflow" horzOverflow="overflow" wrap="square" tIns="33231" bIns="33231" rtlCol="0" anchor="t">
            <a:noAutofit/>
          </a:bodyPr>
          <a:lstStyle/>
          <a:p>
            <a:pPr algn="ctr" defTabSz="422041"/>
            <a:r>
              <a:rPr kumimoji="1" lang="en-US" altLang="ja-JP" sz="1292" dirty="0">
                <a:solidFill>
                  <a:prstClr val="black"/>
                </a:solidFill>
                <a:latin typeface="Meiryo UI" panose="020B0604030504040204" pitchFamily="50" charset="-128"/>
                <a:ea typeface="Meiryo UI" panose="020B0604030504040204" pitchFamily="50" charset="-128"/>
              </a:rPr>
              <a:t>(</a:t>
            </a:r>
            <a:r>
              <a:rPr kumimoji="1" lang="ja-JP" altLang="en-US" sz="1292" dirty="0">
                <a:solidFill>
                  <a:prstClr val="black"/>
                </a:solidFill>
                <a:latin typeface="Meiryo UI" panose="020B0604030504040204" pitchFamily="50" charset="-128"/>
                <a:ea typeface="Meiryo UI" panose="020B0604030504040204" pitchFamily="50" charset="-128"/>
              </a:rPr>
              <a:t>ポンチ絵</a:t>
            </a:r>
            <a:r>
              <a:rPr kumimoji="1" lang="en-US" altLang="ja-JP" sz="1292" dirty="0">
                <a:solidFill>
                  <a:prstClr val="black"/>
                </a:solidFill>
                <a:latin typeface="Meiryo UI" panose="020B0604030504040204" pitchFamily="50" charset="-128"/>
                <a:ea typeface="Meiryo UI" panose="020B0604030504040204" pitchFamily="50" charset="-128"/>
              </a:rPr>
              <a:t>/</a:t>
            </a:r>
            <a:r>
              <a:rPr kumimoji="1" lang="ja-JP" altLang="en-US" sz="1292" dirty="0">
                <a:solidFill>
                  <a:prstClr val="black"/>
                </a:solidFill>
                <a:latin typeface="Meiryo UI" panose="020B0604030504040204" pitchFamily="50" charset="-128"/>
                <a:ea typeface="Meiryo UI" panose="020B0604030504040204" pitchFamily="50" charset="-128"/>
              </a:rPr>
              <a:t>概念図</a:t>
            </a:r>
            <a:r>
              <a:rPr kumimoji="1" lang="en-US" altLang="ja-JP" sz="1292" dirty="0">
                <a:solidFill>
                  <a:prstClr val="black"/>
                </a:solidFill>
                <a:latin typeface="Meiryo UI" panose="020B0604030504040204" pitchFamily="50" charset="-128"/>
                <a:ea typeface="Meiryo UI" panose="020B0604030504040204" pitchFamily="50" charset="-128"/>
              </a:rPr>
              <a:t>/</a:t>
            </a:r>
            <a:r>
              <a:rPr kumimoji="1" lang="ja-JP" altLang="en-US" sz="1292" dirty="0">
                <a:solidFill>
                  <a:prstClr val="black"/>
                </a:solidFill>
                <a:latin typeface="Meiryo UI" panose="020B0604030504040204" pitchFamily="50" charset="-128"/>
                <a:ea typeface="Meiryo UI" panose="020B0604030504040204" pitchFamily="50" charset="-128"/>
              </a:rPr>
              <a:t>写真</a:t>
            </a:r>
            <a:r>
              <a:rPr kumimoji="1" lang="en-US" altLang="ja-JP" sz="1292" dirty="0">
                <a:solidFill>
                  <a:prstClr val="black"/>
                </a:solidFill>
                <a:latin typeface="Meiryo UI" panose="020B0604030504040204" pitchFamily="50" charset="-128"/>
                <a:ea typeface="Meiryo UI" panose="020B0604030504040204" pitchFamily="50" charset="-128"/>
              </a:rPr>
              <a:t>/</a:t>
            </a:r>
            <a:r>
              <a:rPr kumimoji="1" lang="ja-JP" altLang="en-US" sz="1292" dirty="0">
                <a:solidFill>
                  <a:prstClr val="black"/>
                </a:solidFill>
                <a:latin typeface="Meiryo UI" panose="020B0604030504040204" pitchFamily="50" charset="-128"/>
                <a:ea typeface="Meiryo UI" panose="020B0604030504040204" pitchFamily="50" charset="-128"/>
              </a:rPr>
              <a:t>グラフ等</a:t>
            </a:r>
            <a:r>
              <a:rPr kumimoji="1" lang="en-US" altLang="ja-JP" sz="1292" dirty="0">
                <a:solidFill>
                  <a:prstClr val="black"/>
                </a:solidFill>
                <a:latin typeface="Meiryo UI" panose="020B0604030504040204" pitchFamily="50" charset="-128"/>
                <a:ea typeface="Meiryo UI" panose="020B0604030504040204" pitchFamily="50" charset="-128"/>
              </a:rPr>
              <a:t>)</a:t>
            </a:r>
          </a:p>
        </p:txBody>
      </p:sp>
      <p:pic>
        <p:nvPicPr>
          <p:cNvPr id="12" name="グラフィックス 11" descr="画像 枠線">
            <a:extLst>
              <a:ext uri="{FF2B5EF4-FFF2-40B4-BE49-F238E27FC236}">
                <a16:creationId xmlns:a16="http://schemas.microsoft.com/office/drawing/2014/main" id="{28CF1A97-1939-FA08-94EE-8F34F8C24D6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0925" y="2743082"/>
            <a:ext cx="2408207" cy="2408207"/>
          </a:xfrm>
          <a:prstGeom prst="rect">
            <a:avLst/>
          </a:prstGeom>
        </p:spPr>
      </p:pic>
      <p:sp>
        <p:nvSpPr>
          <p:cNvPr id="13" name="Rectangle 15">
            <a:extLst>
              <a:ext uri="{FF2B5EF4-FFF2-40B4-BE49-F238E27FC236}">
                <a16:creationId xmlns:a16="http://schemas.microsoft.com/office/drawing/2014/main" id="{0D8870F3-1E5F-A87F-2B3C-DA23029C39AA}"/>
              </a:ext>
            </a:extLst>
          </p:cNvPr>
          <p:cNvSpPr/>
          <p:nvPr/>
        </p:nvSpPr>
        <p:spPr>
          <a:xfrm>
            <a:off x="709028" y="2552192"/>
            <a:ext cx="2592000" cy="327994"/>
          </a:xfrm>
          <a:prstGeom prst="rect">
            <a:avLst/>
          </a:prstGeom>
          <a:noFill/>
          <a:ln w="12700">
            <a:solidFill>
              <a:schemeClr val="bg1">
                <a:lumMod val="85000"/>
              </a:schemeClr>
            </a:solidFill>
          </a:ln>
        </p:spPr>
        <p:txBody>
          <a:bodyPr vertOverflow="overflow" horzOverflow="overflow" wrap="square" tIns="33231" bIns="33231" rtlCol="0" anchor="ctr">
            <a:noAutofit/>
          </a:bodyPr>
          <a:lstStyle/>
          <a:p>
            <a:pPr marL="158265" indent="-158265" defTabSz="422041">
              <a:buFont typeface="EYInterstate" panose="02000503020000020004" pitchFamily="2" charset="0"/>
              <a:buChar char="•"/>
              <a:defRPr/>
            </a:pPr>
            <a:r>
              <a:rPr kumimoji="1" lang="en-US" altLang="ja-JP" sz="1108" b="1" dirty="0">
                <a:solidFill>
                  <a:srgbClr val="000000"/>
                </a:solidFill>
                <a:latin typeface="Meiryo UI" panose="020B0604030504040204" pitchFamily="50" charset="-128"/>
                <a:ea typeface="Meiryo UI" panose="020B0604030504040204" pitchFamily="50" charset="-128"/>
              </a:rPr>
              <a:t>XXXX</a:t>
            </a:r>
            <a:r>
              <a:rPr kumimoji="1" lang="ja-JP" altLang="en-US" sz="1108" b="1" dirty="0">
                <a:solidFill>
                  <a:srgbClr val="000000"/>
                </a:solidFill>
                <a:latin typeface="Meiryo UI" panose="020B0604030504040204" pitchFamily="50" charset="-128"/>
                <a:ea typeface="Meiryo UI" panose="020B0604030504040204" pitchFamily="50" charset="-128"/>
              </a:rPr>
              <a:t>としてのシステムを構築</a:t>
            </a:r>
            <a:endParaRPr kumimoji="1" lang="en-US" altLang="ja-JP" sz="1108" b="1" dirty="0">
              <a:solidFill>
                <a:srgbClr val="000000"/>
              </a:solidFill>
              <a:latin typeface="Meiryo UI" panose="020B0604030504040204" pitchFamily="50" charset="-128"/>
              <a:ea typeface="Meiryo UI" panose="020B0604030504040204" pitchFamily="50" charset="-128"/>
            </a:endParaRPr>
          </a:p>
        </p:txBody>
      </p:sp>
      <p:sp>
        <p:nvSpPr>
          <p:cNvPr id="14" name="Rectangle 15">
            <a:extLst>
              <a:ext uri="{FF2B5EF4-FFF2-40B4-BE49-F238E27FC236}">
                <a16:creationId xmlns:a16="http://schemas.microsoft.com/office/drawing/2014/main" id="{73FF37DA-BB0B-CE23-DA54-FEA73299A7B6}"/>
              </a:ext>
            </a:extLst>
          </p:cNvPr>
          <p:cNvSpPr/>
          <p:nvPr/>
        </p:nvSpPr>
        <p:spPr>
          <a:xfrm>
            <a:off x="3427678" y="2944405"/>
            <a:ext cx="2592001" cy="1816165"/>
          </a:xfrm>
          <a:prstGeom prst="rect">
            <a:avLst/>
          </a:prstGeom>
          <a:solidFill>
            <a:schemeClr val="bg1">
              <a:lumMod val="95000"/>
            </a:schemeClr>
          </a:solidFill>
          <a:ln w="28575">
            <a:noFill/>
          </a:ln>
        </p:spPr>
        <p:txBody>
          <a:bodyPr vertOverflow="overflow" horzOverflow="overflow" wrap="square" tIns="33231" bIns="33231" rtlCol="0" anchor="t">
            <a:noAutofit/>
          </a:bodyPr>
          <a:lstStyle/>
          <a:p>
            <a:pPr algn="ctr" defTabSz="422041"/>
            <a:r>
              <a:rPr kumimoji="1" lang="en-US" altLang="ja-JP" sz="1292" dirty="0">
                <a:solidFill>
                  <a:prstClr val="black"/>
                </a:solidFill>
                <a:latin typeface="Meiryo UI" panose="020B0604030504040204" pitchFamily="50" charset="-128"/>
                <a:ea typeface="Meiryo UI" panose="020B0604030504040204" pitchFamily="50" charset="-128"/>
              </a:rPr>
              <a:t>(</a:t>
            </a:r>
            <a:r>
              <a:rPr kumimoji="1" lang="ja-JP" altLang="en-US" sz="1292" dirty="0">
                <a:solidFill>
                  <a:prstClr val="black"/>
                </a:solidFill>
                <a:latin typeface="Meiryo UI" panose="020B0604030504040204" pitchFamily="50" charset="-128"/>
                <a:ea typeface="Meiryo UI" panose="020B0604030504040204" pitchFamily="50" charset="-128"/>
              </a:rPr>
              <a:t>ポンチ絵</a:t>
            </a:r>
            <a:r>
              <a:rPr kumimoji="1" lang="en-US" altLang="ja-JP" sz="1292" dirty="0">
                <a:solidFill>
                  <a:prstClr val="black"/>
                </a:solidFill>
                <a:latin typeface="Meiryo UI" panose="020B0604030504040204" pitchFamily="50" charset="-128"/>
                <a:ea typeface="Meiryo UI" panose="020B0604030504040204" pitchFamily="50" charset="-128"/>
              </a:rPr>
              <a:t>/</a:t>
            </a:r>
            <a:r>
              <a:rPr kumimoji="1" lang="ja-JP" altLang="en-US" sz="1292" dirty="0">
                <a:solidFill>
                  <a:prstClr val="black"/>
                </a:solidFill>
                <a:latin typeface="Meiryo UI" panose="020B0604030504040204" pitchFamily="50" charset="-128"/>
                <a:ea typeface="Meiryo UI" panose="020B0604030504040204" pitchFamily="50" charset="-128"/>
              </a:rPr>
              <a:t>概念図</a:t>
            </a:r>
            <a:r>
              <a:rPr kumimoji="1" lang="en-US" altLang="ja-JP" sz="1292" dirty="0">
                <a:solidFill>
                  <a:prstClr val="black"/>
                </a:solidFill>
                <a:latin typeface="Meiryo UI" panose="020B0604030504040204" pitchFamily="50" charset="-128"/>
                <a:ea typeface="Meiryo UI" panose="020B0604030504040204" pitchFamily="50" charset="-128"/>
              </a:rPr>
              <a:t>/</a:t>
            </a:r>
            <a:r>
              <a:rPr kumimoji="1" lang="ja-JP" altLang="en-US" sz="1292" dirty="0">
                <a:solidFill>
                  <a:prstClr val="black"/>
                </a:solidFill>
                <a:latin typeface="Meiryo UI" panose="020B0604030504040204" pitchFamily="50" charset="-128"/>
                <a:ea typeface="Meiryo UI" panose="020B0604030504040204" pitchFamily="50" charset="-128"/>
              </a:rPr>
              <a:t>写真</a:t>
            </a:r>
            <a:r>
              <a:rPr kumimoji="1" lang="en-US" altLang="ja-JP" sz="1292" dirty="0">
                <a:solidFill>
                  <a:prstClr val="black"/>
                </a:solidFill>
                <a:latin typeface="Meiryo UI" panose="020B0604030504040204" pitchFamily="50" charset="-128"/>
                <a:ea typeface="Meiryo UI" panose="020B0604030504040204" pitchFamily="50" charset="-128"/>
              </a:rPr>
              <a:t>/</a:t>
            </a:r>
            <a:r>
              <a:rPr kumimoji="1" lang="ja-JP" altLang="en-US" sz="1292" dirty="0">
                <a:solidFill>
                  <a:prstClr val="black"/>
                </a:solidFill>
                <a:latin typeface="Meiryo UI" panose="020B0604030504040204" pitchFamily="50" charset="-128"/>
                <a:ea typeface="Meiryo UI" panose="020B0604030504040204" pitchFamily="50" charset="-128"/>
              </a:rPr>
              <a:t>グラフ等</a:t>
            </a:r>
            <a:r>
              <a:rPr kumimoji="1" lang="en-US" altLang="ja-JP" sz="1292" dirty="0">
                <a:solidFill>
                  <a:prstClr val="black"/>
                </a:solidFill>
                <a:latin typeface="Meiryo UI" panose="020B0604030504040204" pitchFamily="50" charset="-128"/>
                <a:ea typeface="Meiryo UI" panose="020B0604030504040204" pitchFamily="50" charset="-128"/>
              </a:rPr>
              <a:t>)</a:t>
            </a:r>
          </a:p>
        </p:txBody>
      </p:sp>
      <p:pic>
        <p:nvPicPr>
          <p:cNvPr id="15" name="グラフィックス 14" descr="画像 枠線">
            <a:extLst>
              <a:ext uri="{FF2B5EF4-FFF2-40B4-BE49-F238E27FC236}">
                <a16:creationId xmlns:a16="http://schemas.microsoft.com/office/drawing/2014/main" id="{674A9FAB-D128-5AAB-26F8-0B8485378AC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519575" y="2743082"/>
            <a:ext cx="2408207" cy="2408207"/>
          </a:xfrm>
          <a:prstGeom prst="rect">
            <a:avLst/>
          </a:prstGeom>
        </p:spPr>
      </p:pic>
      <p:sp>
        <p:nvSpPr>
          <p:cNvPr id="16" name="Rectangle 15">
            <a:extLst>
              <a:ext uri="{FF2B5EF4-FFF2-40B4-BE49-F238E27FC236}">
                <a16:creationId xmlns:a16="http://schemas.microsoft.com/office/drawing/2014/main" id="{E01F7A6B-049C-6385-DDB9-3DF1247B1A3A}"/>
              </a:ext>
            </a:extLst>
          </p:cNvPr>
          <p:cNvSpPr/>
          <p:nvPr/>
        </p:nvSpPr>
        <p:spPr>
          <a:xfrm>
            <a:off x="3427678" y="2552192"/>
            <a:ext cx="2592000" cy="327994"/>
          </a:xfrm>
          <a:prstGeom prst="rect">
            <a:avLst/>
          </a:prstGeom>
          <a:noFill/>
          <a:ln w="12700">
            <a:solidFill>
              <a:schemeClr val="bg1">
                <a:lumMod val="85000"/>
              </a:schemeClr>
            </a:solidFill>
          </a:ln>
        </p:spPr>
        <p:txBody>
          <a:bodyPr vertOverflow="overflow" horzOverflow="overflow" wrap="square" tIns="33231" bIns="33231" rtlCol="0" anchor="ctr">
            <a:noAutofit/>
          </a:bodyPr>
          <a:lstStyle/>
          <a:p>
            <a:pPr marL="158265" indent="-158265" defTabSz="422041">
              <a:buFont typeface="EYInterstate" panose="02000503020000020004" pitchFamily="2" charset="0"/>
              <a:buChar char="•"/>
              <a:defRPr/>
            </a:pPr>
            <a:r>
              <a:rPr kumimoji="1" lang="en-US" altLang="ja-JP" sz="1108" b="1" dirty="0">
                <a:solidFill>
                  <a:srgbClr val="000000"/>
                </a:solidFill>
                <a:latin typeface="Meiryo UI" panose="020B0604030504040204" pitchFamily="50" charset="-128"/>
                <a:ea typeface="Meiryo UI" panose="020B0604030504040204" pitchFamily="50" charset="-128"/>
              </a:rPr>
              <a:t>XX</a:t>
            </a:r>
            <a:r>
              <a:rPr kumimoji="1" lang="ja-JP" altLang="en-US" sz="1108" b="1" dirty="0">
                <a:solidFill>
                  <a:srgbClr val="000000"/>
                </a:solidFill>
                <a:latin typeface="Meiryo UI" panose="020B0604030504040204" pitchFamily="50" charset="-128"/>
                <a:ea typeface="Meiryo UI" panose="020B0604030504040204" pitchFamily="50" charset="-128"/>
              </a:rPr>
              <a:t>を購入し、</a:t>
            </a:r>
            <a:r>
              <a:rPr kumimoji="1" lang="en-US" altLang="ja-JP" sz="1108" b="1" dirty="0">
                <a:solidFill>
                  <a:srgbClr val="000000"/>
                </a:solidFill>
                <a:latin typeface="Meiryo UI" panose="020B0604030504040204" pitchFamily="50" charset="-128"/>
                <a:ea typeface="Meiryo UI" panose="020B0604030504040204" pitchFamily="50" charset="-128"/>
              </a:rPr>
              <a:t>XX</a:t>
            </a:r>
            <a:r>
              <a:rPr kumimoji="1" lang="ja-JP" altLang="en-US" sz="1108" b="1" dirty="0">
                <a:solidFill>
                  <a:srgbClr val="000000"/>
                </a:solidFill>
                <a:latin typeface="Meiryo UI" panose="020B0604030504040204" pitchFamily="50" charset="-128"/>
                <a:ea typeface="Meiryo UI" panose="020B0604030504040204" pitchFamily="50" charset="-128"/>
              </a:rPr>
              <a:t>の作業に充当</a:t>
            </a:r>
            <a:endParaRPr kumimoji="1" lang="en-US" altLang="ja-JP" sz="1108" b="1" dirty="0">
              <a:solidFill>
                <a:srgbClr val="000000"/>
              </a:solidFill>
              <a:latin typeface="Meiryo UI" panose="020B0604030504040204" pitchFamily="50" charset="-128"/>
              <a:ea typeface="Meiryo UI" panose="020B0604030504040204" pitchFamily="50" charset="-128"/>
            </a:endParaRPr>
          </a:p>
        </p:txBody>
      </p:sp>
      <p:sp>
        <p:nvSpPr>
          <p:cNvPr id="18" name="Rectangle 15">
            <a:extLst>
              <a:ext uri="{FF2B5EF4-FFF2-40B4-BE49-F238E27FC236}">
                <a16:creationId xmlns:a16="http://schemas.microsoft.com/office/drawing/2014/main" id="{9D35B311-FCB3-AD61-F3F5-A2D3BB723C6C}"/>
              </a:ext>
            </a:extLst>
          </p:cNvPr>
          <p:cNvSpPr/>
          <p:nvPr/>
        </p:nvSpPr>
        <p:spPr>
          <a:xfrm>
            <a:off x="6134365" y="2944405"/>
            <a:ext cx="2592001" cy="1816165"/>
          </a:xfrm>
          <a:prstGeom prst="rect">
            <a:avLst/>
          </a:prstGeom>
          <a:solidFill>
            <a:schemeClr val="bg1">
              <a:lumMod val="95000"/>
            </a:schemeClr>
          </a:solidFill>
          <a:ln w="28575">
            <a:noFill/>
          </a:ln>
        </p:spPr>
        <p:txBody>
          <a:bodyPr vertOverflow="overflow" horzOverflow="overflow" wrap="square" tIns="33231" bIns="33231" rtlCol="0" anchor="t">
            <a:noAutofit/>
          </a:bodyPr>
          <a:lstStyle/>
          <a:p>
            <a:pPr algn="ctr" defTabSz="422041"/>
            <a:r>
              <a:rPr kumimoji="1" lang="en-US" altLang="ja-JP" sz="1292" dirty="0">
                <a:solidFill>
                  <a:prstClr val="black"/>
                </a:solidFill>
                <a:latin typeface="Meiryo UI" panose="020B0604030504040204" pitchFamily="50" charset="-128"/>
                <a:ea typeface="Meiryo UI" panose="020B0604030504040204" pitchFamily="50" charset="-128"/>
              </a:rPr>
              <a:t>(</a:t>
            </a:r>
            <a:r>
              <a:rPr kumimoji="1" lang="ja-JP" altLang="en-US" sz="1292" dirty="0">
                <a:solidFill>
                  <a:prstClr val="black"/>
                </a:solidFill>
                <a:latin typeface="Meiryo UI" panose="020B0604030504040204" pitchFamily="50" charset="-128"/>
                <a:ea typeface="Meiryo UI" panose="020B0604030504040204" pitchFamily="50" charset="-128"/>
              </a:rPr>
              <a:t>ポンチ絵</a:t>
            </a:r>
            <a:r>
              <a:rPr kumimoji="1" lang="en-US" altLang="ja-JP" sz="1292" dirty="0">
                <a:solidFill>
                  <a:prstClr val="black"/>
                </a:solidFill>
                <a:latin typeface="Meiryo UI" panose="020B0604030504040204" pitchFamily="50" charset="-128"/>
                <a:ea typeface="Meiryo UI" panose="020B0604030504040204" pitchFamily="50" charset="-128"/>
              </a:rPr>
              <a:t>/</a:t>
            </a:r>
            <a:r>
              <a:rPr kumimoji="1" lang="ja-JP" altLang="en-US" sz="1292" dirty="0">
                <a:solidFill>
                  <a:prstClr val="black"/>
                </a:solidFill>
                <a:latin typeface="Meiryo UI" panose="020B0604030504040204" pitchFamily="50" charset="-128"/>
                <a:ea typeface="Meiryo UI" panose="020B0604030504040204" pitchFamily="50" charset="-128"/>
              </a:rPr>
              <a:t>概念図</a:t>
            </a:r>
            <a:r>
              <a:rPr kumimoji="1" lang="en-US" altLang="ja-JP" sz="1292" dirty="0">
                <a:solidFill>
                  <a:prstClr val="black"/>
                </a:solidFill>
                <a:latin typeface="Meiryo UI" panose="020B0604030504040204" pitchFamily="50" charset="-128"/>
                <a:ea typeface="Meiryo UI" panose="020B0604030504040204" pitchFamily="50" charset="-128"/>
              </a:rPr>
              <a:t>/</a:t>
            </a:r>
            <a:r>
              <a:rPr kumimoji="1" lang="ja-JP" altLang="en-US" sz="1292" dirty="0">
                <a:solidFill>
                  <a:prstClr val="black"/>
                </a:solidFill>
                <a:latin typeface="Meiryo UI" panose="020B0604030504040204" pitchFamily="50" charset="-128"/>
                <a:ea typeface="Meiryo UI" panose="020B0604030504040204" pitchFamily="50" charset="-128"/>
              </a:rPr>
              <a:t>写真</a:t>
            </a:r>
            <a:r>
              <a:rPr kumimoji="1" lang="en-US" altLang="ja-JP" sz="1292" dirty="0">
                <a:solidFill>
                  <a:prstClr val="black"/>
                </a:solidFill>
                <a:latin typeface="Meiryo UI" panose="020B0604030504040204" pitchFamily="50" charset="-128"/>
                <a:ea typeface="Meiryo UI" panose="020B0604030504040204" pitchFamily="50" charset="-128"/>
              </a:rPr>
              <a:t>/</a:t>
            </a:r>
            <a:r>
              <a:rPr kumimoji="1" lang="ja-JP" altLang="en-US" sz="1292" dirty="0">
                <a:solidFill>
                  <a:prstClr val="black"/>
                </a:solidFill>
                <a:latin typeface="Meiryo UI" panose="020B0604030504040204" pitchFamily="50" charset="-128"/>
                <a:ea typeface="Meiryo UI" panose="020B0604030504040204" pitchFamily="50" charset="-128"/>
              </a:rPr>
              <a:t>グラフ等</a:t>
            </a:r>
            <a:r>
              <a:rPr kumimoji="1" lang="en-US" altLang="ja-JP" sz="1292" dirty="0">
                <a:solidFill>
                  <a:prstClr val="black"/>
                </a:solidFill>
                <a:latin typeface="Meiryo UI" panose="020B0604030504040204" pitchFamily="50" charset="-128"/>
                <a:ea typeface="Meiryo UI" panose="020B0604030504040204" pitchFamily="50" charset="-128"/>
              </a:rPr>
              <a:t>)</a:t>
            </a:r>
          </a:p>
        </p:txBody>
      </p:sp>
      <p:pic>
        <p:nvPicPr>
          <p:cNvPr id="19" name="グラフィックス 18" descr="画像 枠線">
            <a:extLst>
              <a:ext uri="{FF2B5EF4-FFF2-40B4-BE49-F238E27FC236}">
                <a16:creationId xmlns:a16="http://schemas.microsoft.com/office/drawing/2014/main" id="{1CFCF729-9C5B-684D-7079-40EE2DE1BE1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26262" y="2743082"/>
            <a:ext cx="2408207" cy="2408207"/>
          </a:xfrm>
          <a:prstGeom prst="rect">
            <a:avLst/>
          </a:prstGeom>
        </p:spPr>
      </p:pic>
      <p:sp>
        <p:nvSpPr>
          <p:cNvPr id="20" name="Rectangle 15">
            <a:extLst>
              <a:ext uri="{FF2B5EF4-FFF2-40B4-BE49-F238E27FC236}">
                <a16:creationId xmlns:a16="http://schemas.microsoft.com/office/drawing/2014/main" id="{640CFC23-E656-2918-51CF-D5E25C55175F}"/>
              </a:ext>
            </a:extLst>
          </p:cNvPr>
          <p:cNvSpPr/>
          <p:nvPr/>
        </p:nvSpPr>
        <p:spPr>
          <a:xfrm>
            <a:off x="6134366" y="2552192"/>
            <a:ext cx="2592000" cy="327994"/>
          </a:xfrm>
          <a:prstGeom prst="rect">
            <a:avLst/>
          </a:prstGeom>
          <a:noFill/>
          <a:ln w="12700">
            <a:solidFill>
              <a:schemeClr val="bg1">
                <a:lumMod val="85000"/>
              </a:schemeClr>
            </a:solidFill>
          </a:ln>
        </p:spPr>
        <p:txBody>
          <a:bodyPr vertOverflow="overflow" horzOverflow="overflow" wrap="square" tIns="33231" bIns="33231" rtlCol="0" anchor="ctr">
            <a:noAutofit/>
          </a:bodyPr>
          <a:lstStyle/>
          <a:p>
            <a:pPr marL="158265" indent="-158265" defTabSz="422041">
              <a:buFont typeface="EYInterstate" panose="02000503020000020004" pitchFamily="2" charset="0"/>
              <a:buChar char="•"/>
              <a:defRPr/>
            </a:pPr>
            <a:r>
              <a:rPr kumimoji="1" lang="en-US" altLang="ja-JP" sz="1108" b="1" dirty="0">
                <a:solidFill>
                  <a:srgbClr val="000000"/>
                </a:solidFill>
                <a:latin typeface="Meiryo UI" panose="020B0604030504040204" pitchFamily="50" charset="-128"/>
                <a:ea typeface="Meiryo UI" panose="020B0604030504040204" pitchFamily="50" charset="-128"/>
              </a:rPr>
              <a:t>XX</a:t>
            </a:r>
            <a:r>
              <a:rPr kumimoji="1" lang="ja-JP" altLang="en-US" sz="1108" b="1" dirty="0">
                <a:solidFill>
                  <a:srgbClr val="000000"/>
                </a:solidFill>
                <a:latin typeface="Meiryo UI" panose="020B0604030504040204" pitchFamily="50" charset="-128"/>
                <a:ea typeface="Meiryo UI" panose="020B0604030504040204" pitchFamily="50" charset="-128"/>
              </a:rPr>
              <a:t>を購入し、</a:t>
            </a:r>
            <a:r>
              <a:rPr kumimoji="1" lang="en-US" altLang="ja-JP" sz="1108" b="1" dirty="0">
                <a:solidFill>
                  <a:srgbClr val="000000"/>
                </a:solidFill>
                <a:latin typeface="Meiryo UI" panose="020B0604030504040204" pitchFamily="50" charset="-128"/>
                <a:ea typeface="Meiryo UI" panose="020B0604030504040204" pitchFamily="50" charset="-128"/>
              </a:rPr>
              <a:t>XX</a:t>
            </a:r>
            <a:r>
              <a:rPr kumimoji="1" lang="ja-JP" altLang="en-US" sz="1108" b="1" dirty="0">
                <a:solidFill>
                  <a:srgbClr val="000000"/>
                </a:solidFill>
                <a:latin typeface="Meiryo UI" panose="020B0604030504040204" pitchFamily="50" charset="-128"/>
                <a:ea typeface="Meiryo UI" panose="020B0604030504040204" pitchFamily="50" charset="-128"/>
              </a:rPr>
              <a:t>の作業に充当</a:t>
            </a:r>
            <a:endParaRPr kumimoji="1" lang="en-US" altLang="ja-JP" sz="1108" b="1" dirty="0">
              <a:solidFill>
                <a:srgbClr val="000000"/>
              </a:solidFill>
              <a:latin typeface="Meiryo UI" panose="020B0604030504040204" pitchFamily="50" charset="-128"/>
              <a:ea typeface="Meiryo UI" panose="020B0604030504040204" pitchFamily="50" charset="-128"/>
            </a:endParaRPr>
          </a:p>
        </p:txBody>
      </p:sp>
      <p:sp>
        <p:nvSpPr>
          <p:cNvPr id="4" name="AutoShape 11">
            <a:extLst>
              <a:ext uri="{FF2B5EF4-FFF2-40B4-BE49-F238E27FC236}">
                <a16:creationId xmlns:a16="http://schemas.microsoft.com/office/drawing/2014/main" id="{5BEF1B91-9601-236E-0269-7C6B66BDABF4}"/>
              </a:ext>
            </a:extLst>
          </p:cNvPr>
          <p:cNvSpPr>
            <a:spLocks noChangeArrowheads="1"/>
          </p:cNvSpPr>
          <p:nvPr/>
        </p:nvSpPr>
        <p:spPr bwMode="gray">
          <a:xfrm>
            <a:off x="1603515" y="1533983"/>
            <a:ext cx="864000" cy="299077"/>
          </a:xfrm>
          <a:prstGeom prst="chevron">
            <a:avLst>
              <a:gd name="adj" fmla="val 32384"/>
            </a:avLst>
          </a:prstGeom>
          <a:solidFill>
            <a:schemeClr val="bg1">
              <a:lumMod val="50000"/>
            </a:schemeClr>
          </a:solidFill>
          <a:ln w="12700" cap="flat" cmpd="sng" algn="ctr">
            <a:solidFill>
              <a:schemeClr val="bg1">
                <a:lumMod val="50000"/>
              </a:schemeClr>
            </a:solidFill>
            <a:prstDash val="solid"/>
            <a:headEnd/>
            <a:tailEnd/>
          </a:ln>
          <a:effectLst/>
        </p:spPr>
        <p:txBody>
          <a:bodyPr vert="horz" wrap="none" lIns="84406" tIns="42203" rIns="84406" bIns="42203" rtlCol="0" anchor="ctr"/>
          <a:lstStyle/>
          <a:p>
            <a:pPr algn="ctr" defTabSz="844083">
              <a:defRPr/>
            </a:pPr>
            <a:r>
              <a:rPr lang="ja-JP" altLang="en-US" sz="831" kern="0" dirty="0">
                <a:solidFill>
                  <a:srgbClr val="FFFFFF"/>
                </a:solidFill>
                <a:latin typeface="Meiryo UI"/>
                <a:ea typeface="Meiryo UI"/>
              </a:rPr>
              <a:t>荷受け</a:t>
            </a:r>
            <a:endParaRPr lang="en-US" altLang="ja-JP" sz="831" kern="0" dirty="0">
              <a:solidFill>
                <a:srgbClr val="FFFFFF"/>
              </a:solidFill>
              <a:latin typeface="Meiryo UI"/>
              <a:ea typeface="Meiryo UI"/>
            </a:endParaRPr>
          </a:p>
        </p:txBody>
      </p:sp>
      <p:sp>
        <p:nvSpPr>
          <p:cNvPr id="6" name="AutoShape 11">
            <a:extLst>
              <a:ext uri="{FF2B5EF4-FFF2-40B4-BE49-F238E27FC236}">
                <a16:creationId xmlns:a16="http://schemas.microsoft.com/office/drawing/2014/main" id="{69DB07E9-8DB2-1882-A411-397A1544F59F}"/>
              </a:ext>
            </a:extLst>
          </p:cNvPr>
          <p:cNvSpPr>
            <a:spLocks noChangeArrowheads="1"/>
          </p:cNvSpPr>
          <p:nvPr/>
        </p:nvSpPr>
        <p:spPr bwMode="gray">
          <a:xfrm>
            <a:off x="2498002" y="1533983"/>
            <a:ext cx="864000" cy="299077"/>
          </a:xfrm>
          <a:prstGeom prst="chevron">
            <a:avLst>
              <a:gd name="adj" fmla="val 32384"/>
            </a:avLst>
          </a:prstGeom>
          <a:solidFill>
            <a:srgbClr val="FFE600">
              <a:lumMod val="20000"/>
              <a:lumOff val="80000"/>
            </a:srgbClr>
          </a:solidFill>
          <a:ln w="12700" cap="flat" cmpd="sng" algn="ctr">
            <a:solidFill>
              <a:srgbClr val="FFE600">
                <a:lumMod val="20000"/>
                <a:lumOff val="80000"/>
              </a:srgbClr>
            </a:solidFill>
            <a:prstDash val="solid"/>
            <a:headEnd/>
            <a:tailEnd/>
          </a:ln>
          <a:effectLst/>
        </p:spPr>
        <p:txBody>
          <a:bodyPr vert="horz" wrap="square" lIns="84406" tIns="42203" rIns="84406" bIns="42203" rtlCol="0" anchor="ctr"/>
          <a:lstStyle/>
          <a:p>
            <a:pPr algn="ctr" defTabSz="844083"/>
            <a:r>
              <a:rPr lang="ja-JP" altLang="en-US" sz="831" kern="0">
                <a:solidFill>
                  <a:srgbClr val="2E2E38"/>
                </a:solidFill>
                <a:latin typeface="Meiryo UI"/>
                <a:ea typeface="Meiryo UI"/>
              </a:rPr>
              <a:t>入庫検品</a:t>
            </a:r>
            <a:endParaRPr lang="en-US" altLang="ja-JP" sz="831" kern="0" dirty="0">
              <a:solidFill>
                <a:srgbClr val="2E2E38"/>
              </a:solidFill>
              <a:latin typeface="Meiryo UI"/>
              <a:ea typeface="Meiryo UI"/>
            </a:endParaRPr>
          </a:p>
        </p:txBody>
      </p:sp>
      <p:sp>
        <p:nvSpPr>
          <p:cNvPr id="7" name="AutoShape 13">
            <a:extLst>
              <a:ext uri="{FF2B5EF4-FFF2-40B4-BE49-F238E27FC236}">
                <a16:creationId xmlns:a16="http://schemas.microsoft.com/office/drawing/2014/main" id="{D141B870-F1AB-C6D9-A115-2DFDF6E6482C}"/>
              </a:ext>
            </a:extLst>
          </p:cNvPr>
          <p:cNvSpPr>
            <a:spLocks noChangeArrowheads="1"/>
          </p:cNvSpPr>
          <p:nvPr/>
        </p:nvSpPr>
        <p:spPr bwMode="gray">
          <a:xfrm>
            <a:off x="6075952" y="1533595"/>
            <a:ext cx="864000" cy="299077"/>
          </a:xfrm>
          <a:prstGeom prst="chevron">
            <a:avLst>
              <a:gd name="adj" fmla="val 32384"/>
            </a:avLst>
          </a:prstGeom>
          <a:solidFill>
            <a:schemeClr val="bg1">
              <a:lumMod val="50000"/>
            </a:schemeClr>
          </a:solidFill>
          <a:ln w="12700" cap="flat" cmpd="sng" algn="ctr">
            <a:solidFill>
              <a:schemeClr val="bg1">
                <a:lumMod val="50000"/>
              </a:schemeClr>
            </a:solidFill>
            <a:prstDash val="solid"/>
            <a:headEnd/>
            <a:tailEnd/>
          </a:ln>
          <a:effectLst/>
        </p:spPr>
        <p:txBody>
          <a:bodyPr vert="horz" wrap="square" lIns="84406" tIns="42203" rIns="84406" bIns="42203" rtlCol="0" anchor="ctr"/>
          <a:lstStyle/>
          <a:p>
            <a:pPr algn="ctr" defTabSz="844083"/>
            <a:r>
              <a:rPr lang="ja-JP" altLang="en-US" sz="831" kern="0">
                <a:solidFill>
                  <a:srgbClr val="FFFFFF"/>
                </a:solidFill>
                <a:latin typeface="Meiryo UI"/>
                <a:ea typeface="Meiryo UI"/>
              </a:rPr>
              <a:t>仕分け・</a:t>
            </a:r>
            <a:endParaRPr lang="en-US" altLang="ja-JP" sz="831" kern="0" dirty="0">
              <a:solidFill>
                <a:srgbClr val="FFFFFF"/>
              </a:solidFill>
              <a:latin typeface="Meiryo UI"/>
              <a:ea typeface="Meiryo UI"/>
            </a:endParaRPr>
          </a:p>
          <a:p>
            <a:pPr algn="ctr" defTabSz="844083"/>
            <a:r>
              <a:rPr lang="ja-JP" altLang="en-US" sz="831" kern="0">
                <a:solidFill>
                  <a:srgbClr val="FFFFFF"/>
                </a:solidFill>
                <a:latin typeface="Meiryo UI"/>
                <a:ea typeface="Meiryo UI"/>
              </a:rPr>
              <a:t>出庫検品</a:t>
            </a:r>
            <a:endParaRPr lang="en-US" altLang="ja-JP" sz="831" kern="0" dirty="0">
              <a:solidFill>
                <a:srgbClr val="FFFFFF"/>
              </a:solidFill>
              <a:latin typeface="Meiryo UI"/>
              <a:ea typeface="Meiryo UI"/>
            </a:endParaRPr>
          </a:p>
        </p:txBody>
      </p:sp>
      <p:sp>
        <p:nvSpPr>
          <p:cNvPr id="21" name="AutoShape 13">
            <a:extLst>
              <a:ext uri="{FF2B5EF4-FFF2-40B4-BE49-F238E27FC236}">
                <a16:creationId xmlns:a16="http://schemas.microsoft.com/office/drawing/2014/main" id="{55AC6585-6089-BC53-7EC7-EB0F2609672A}"/>
              </a:ext>
            </a:extLst>
          </p:cNvPr>
          <p:cNvSpPr>
            <a:spLocks noChangeArrowheads="1"/>
          </p:cNvSpPr>
          <p:nvPr/>
        </p:nvSpPr>
        <p:spPr bwMode="gray">
          <a:xfrm>
            <a:off x="6970439" y="1533673"/>
            <a:ext cx="864000" cy="299077"/>
          </a:xfrm>
          <a:prstGeom prst="chevron">
            <a:avLst>
              <a:gd name="adj" fmla="val 32384"/>
            </a:avLst>
          </a:prstGeom>
          <a:solidFill>
            <a:schemeClr val="bg1">
              <a:lumMod val="50000"/>
            </a:schemeClr>
          </a:solidFill>
          <a:ln w="12700" cap="flat" cmpd="sng" algn="ctr">
            <a:solidFill>
              <a:schemeClr val="bg1">
                <a:lumMod val="50000"/>
              </a:schemeClr>
            </a:solidFill>
            <a:prstDash val="solid"/>
            <a:headEnd/>
            <a:tailEnd/>
          </a:ln>
          <a:effectLst/>
        </p:spPr>
        <p:txBody>
          <a:bodyPr vert="horz" wrap="square" lIns="84406" tIns="42203" rIns="84406" bIns="42203" rtlCol="0" anchor="ctr"/>
          <a:lstStyle/>
          <a:p>
            <a:pPr algn="ctr" defTabSz="844083"/>
            <a:r>
              <a:rPr lang="ja-JP" altLang="en-US" sz="831" kern="0">
                <a:solidFill>
                  <a:srgbClr val="FFFFFF"/>
                </a:solidFill>
                <a:latin typeface="Meiryo UI"/>
                <a:ea typeface="Meiryo UI"/>
              </a:rPr>
              <a:t>トラック積込</a:t>
            </a:r>
            <a:endParaRPr lang="en-US" altLang="ja-JP" sz="831" kern="0" dirty="0">
              <a:solidFill>
                <a:srgbClr val="FFFFFF"/>
              </a:solidFill>
              <a:latin typeface="Meiryo UI"/>
              <a:ea typeface="Meiryo UI"/>
            </a:endParaRPr>
          </a:p>
        </p:txBody>
      </p:sp>
      <p:sp>
        <p:nvSpPr>
          <p:cNvPr id="24" name="吹き出し: 四角形 23">
            <a:extLst>
              <a:ext uri="{FF2B5EF4-FFF2-40B4-BE49-F238E27FC236}">
                <a16:creationId xmlns:a16="http://schemas.microsoft.com/office/drawing/2014/main" id="{4836BB5A-A702-69B4-9F17-2A7DCCFC6AB4}"/>
              </a:ext>
            </a:extLst>
          </p:cNvPr>
          <p:cNvSpPr/>
          <p:nvPr/>
        </p:nvSpPr>
        <p:spPr>
          <a:xfrm flipH="1">
            <a:off x="1490133" y="1373952"/>
            <a:ext cx="2093538" cy="355607"/>
          </a:xfrm>
          <a:prstGeom prst="wedgeRectCallout">
            <a:avLst>
              <a:gd name="adj1" fmla="val -33438"/>
              <a:gd name="adj2" fmla="val 61521"/>
            </a:avLst>
          </a:prstGeom>
          <a:solidFill>
            <a:srgbClr val="FFC000"/>
          </a:solidFill>
          <a:ln w="28575">
            <a:noFill/>
          </a:ln>
        </p:spPr>
        <p:txBody>
          <a:bodyPr vertOverflow="overflow" horzOverflow="overflow" wrap="square" tIns="33231" bIns="33231" rtlCol="0" anchor="t">
            <a:noAutofit/>
          </a:bodyPr>
          <a:lstStyle/>
          <a:p>
            <a:pPr defTabSz="844083" fontAlgn="base">
              <a:spcBef>
                <a:spcPct val="0"/>
              </a:spcBef>
              <a:spcAft>
                <a:spcPct val="0"/>
              </a:spcAft>
            </a:pPr>
            <a:r>
              <a:rPr kumimoji="1" lang="ja-JP" altLang="en-US" sz="923" dirty="0">
                <a:solidFill>
                  <a:srgbClr val="000000"/>
                </a:solidFill>
                <a:latin typeface="Meiryo UI" panose="020B0604030504040204" pitchFamily="50" charset="-128"/>
                <a:ea typeface="Meiryo UI" panose="020B0604030504040204" pitchFamily="50" charset="-128"/>
                <a:cs typeface="メイリオ"/>
              </a:rPr>
              <a:t>本事業の対象となるプロセスを黄色に変更して現状課題以下の項目を記載する</a:t>
            </a:r>
            <a:endParaRPr kumimoji="1" lang="en-US" altLang="ja-JP" sz="923" dirty="0">
              <a:solidFill>
                <a:srgbClr val="000000"/>
              </a:solidFill>
              <a:latin typeface="Meiryo UI" panose="020B0604030504040204" pitchFamily="50" charset="-128"/>
              <a:ea typeface="Meiryo UI" panose="020B0604030504040204" pitchFamily="50" charset="-128"/>
              <a:cs typeface="メイリオ"/>
            </a:endParaRPr>
          </a:p>
        </p:txBody>
      </p:sp>
      <p:sp>
        <p:nvSpPr>
          <p:cNvPr id="28" name="吹き出し: 四角形 27">
            <a:extLst>
              <a:ext uri="{FF2B5EF4-FFF2-40B4-BE49-F238E27FC236}">
                <a16:creationId xmlns:a16="http://schemas.microsoft.com/office/drawing/2014/main" id="{4768A82D-430B-2DC2-2E92-20E7CA68A204}"/>
              </a:ext>
            </a:extLst>
          </p:cNvPr>
          <p:cNvSpPr/>
          <p:nvPr/>
        </p:nvSpPr>
        <p:spPr>
          <a:xfrm flipH="1">
            <a:off x="4881012" y="5659630"/>
            <a:ext cx="2093538" cy="355607"/>
          </a:xfrm>
          <a:prstGeom prst="wedgeRectCallout">
            <a:avLst>
              <a:gd name="adj1" fmla="val 59591"/>
              <a:gd name="adj2" fmla="val -14002"/>
            </a:avLst>
          </a:prstGeom>
          <a:solidFill>
            <a:srgbClr val="FFC000"/>
          </a:solidFill>
          <a:ln w="28575">
            <a:noFill/>
          </a:ln>
        </p:spPr>
        <p:txBody>
          <a:bodyPr vertOverflow="overflow" horzOverflow="overflow" wrap="square" tIns="33231" bIns="33231" rtlCol="0" anchor="t">
            <a:noAutofit/>
          </a:bodyPr>
          <a:lstStyle/>
          <a:p>
            <a:pPr defTabSz="844083" fontAlgn="base">
              <a:spcBef>
                <a:spcPct val="0"/>
              </a:spcBef>
              <a:spcAft>
                <a:spcPct val="0"/>
              </a:spcAft>
            </a:pPr>
            <a:r>
              <a:rPr kumimoji="1" lang="ja-JP" altLang="en-US" sz="923" dirty="0">
                <a:solidFill>
                  <a:srgbClr val="000000"/>
                </a:solidFill>
                <a:latin typeface="Meiryo UI" panose="020B0604030504040204" pitchFamily="50" charset="-128"/>
                <a:ea typeface="Meiryo UI" panose="020B0604030504040204" pitchFamily="50" charset="-128"/>
                <a:cs typeface="メイリオ"/>
              </a:rPr>
              <a:t>自社内の今後の展望と事業実施にあたって工夫した点の</a:t>
            </a:r>
            <a:r>
              <a:rPr kumimoji="1" lang="en-US" altLang="ja-JP" sz="923" dirty="0">
                <a:solidFill>
                  <a:srgbClr val="000000"/>
                </a:solidFill>
                <a:latin typeface="Meiryo UI" panose="020B0604030504040204" pitchFamily="50" charset="-128"/>
                <a:ea typeface="Meiryo UI" panose="020B0604030504040204" pitchFamily="50" charset="-128"/>
                <a:cs typeface="メイリオ"/>
              </a:rPr>
              <a:t>2</a:t>
            </a:r>
            <a:r>
              <a:rPr kumimoji="1" lang="ja-JP" altLang="en-US" sz="923" dirty="0">
                <a:solidFill>
                  <a:srgbClr val="000000"/>
                </a:solidFill>
                <a:latin typeface="Meiryo UI" panose="020B0604030504040204" pitchFamily="50" charset="-128"/>
                <a:ea typeface="Meiryo UI" panose="020B0604030504040204" pitchFamily="50" charset="-128"/>
                <a:cs typeface="メイリオ"/>
              </a:rPr>
              <a:t>点を簡潔に記載する</a:t>
            </a:r>
            <a:endParaRPr kumimoji="1" lang="en-US" altLang="ja-JP" sz="923" dirty="0">
              <a:solidFill>
                <a:srgbClr val="000000"/>
              </a:solidFill>
              <a:latin typeface="Meiryo UI" panose="020B0604030504040204" pitchFamily="50" charset="-128"/>
              <a:ea typeface="Meiryo UI" panose="020B0604030504040204" pitchFamily="50" charset="-128"/>
              <a:cs typeface="メイリオ"/>
            </a:endParaRPr>
          </a:p>
        </p:txBody>
      </p:sp>
      <p:sp>
        <p:nvSpPr>
          <p:cNvPr id="33" name="吹き出し: 四角形 32">
            <a:extLst>
              <a:ext uri="{FF2B5EF4-FFF2-40B4-BE49-F238E27FC236}">
                <a16:creationId xmlns:a16="http://schemas.microsoft.com/office/drawing/2014/main" id="{FBA12D7D-F710-0E0C-70B4-C52D34E10E1F}"/>
              </a:ext>
            </a:extLst>
          </p:cNvPr>
          <p:cNvSpPr/>
          <p:nvPr/>
        </p:nvSpPr>
        <p:spPr>
          <a:xfrm flipH="1">
            <a:off x="800470" y="5381138"/>
            <a:ext cx="2093538" cy="227173"/>
          </a:xfrm>
          <a:prstGeom prst="wedgeRectCallout">
            <a:avLst>
              <a:gd name="adj1" fmla="val 60500"/>
              <a:gd name="adj2" fmla="val -57158"/>
            </a:avLst>
          </a:prstGeom>
          <a:solidFill>
            <a:srgbClr val="FFC000"/>
          </a:solidFill>
          <a:ln w="28575">
            <a:noFill/>
          </a:ln>
        </p:spPr>
        <p:txBody>
          <a:bodyPr vertOverflow="overflow" horzOverflow="overflow" wrap="square" tIns="33231" bIns="33231" rtlCol="0" anchor="t">
            <a:noAutofit/>
          </a:bodyPr>
          <a:lstStyle/>
          <a:p>
            <a:pPr defTabSz="844083" fontAlgn="base">
              <a:spcBef>
                <a:spcPct val="0"/>
              </a:spcBef>
              <a:spcAft>
                <a:spcPct val="0"/>
              </a:spcAft>
            </a:pPr>
            <a:r>
              <a:rPr kumimoji="1" lang="ja-JP" altLang="en-US" sz="923" dirty="0">
                <a:solidFill>
                  <a:srgbClr val="000000"/>
                </a:solidFill>
                <a:latin typeface="Meiryo UI" panose="020B0604030504040204" pitchFamily="50" charset="-128"/>
                <a:ea typeface="Meiryo UI" panose="020B0604030504040204" pitchFamily="50" charset="-128"/>
                <a:cs typeface="メイリオ"/>
              </a:rPr>
              <a:t>定量効果も可能な限り記載する</a:t>
            </a:r>
            <a:endParaRPr kumimoji="1" lang="en-US" altLang="ja-JP" sz="923" dirty="0">
              <a:solidFill>
                <a:srgbClr val="000000"/>
              </a:solidFill>
              <a:latin typeface="Meiryo UI" panose="020B0604030504040204" pitchFamily="50" charset="-128"/>
              <a:ea typeface="Meiryo UI" panose="020B0604030504040204" pitchFamily="50" charset="-128"/>
              <a:cs typeface="メイリオ"/>
            </a:endParaRPr>
          </a:p>
        </p:txBody>
      </p:sp>
    </p:spTree>
    <p:extLst>
      <p:ext uri="{BB962C8B-B14F-4D97-AF65-F5344CB8AC3E}">
        <p14:creationId xmlns:p14="http://schemas.microsoft.com/office/powerpoint/2010/main" val="2461417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723886-E6C9-A77B-F45A-66F32E52100D}"/>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3A3B257-9354-4EAC-6231-15ACC77BBF04}"/>
              </a:ext>
            </a:extLst>
          </p:cNvPr>
          <p:cNvSpPr>
            <a:spLocks noGrp="1"/>
          </p:cNvSpPr>
          <p:nvPr>
            <p:ph type="sldNum" sz="quarter" idx="12"/>
          </p:nvPr>
        </p:nvSpPr>
        <p:spPr/>
        <p:txBody>
          <a:bodyPr/>
          <a:lstStyle/>
          <a:p>
            <a:pPr defTabSz="781903" fontAlgn="base">
              <a:spcBef>
                <a:spcPct val="0"/>
              </a:spcBef>
              <a:spcAft>
                <a:spcPct val="0"/>
              </a:spcAft>
              <a:defRPr/>
            </a:pPr>
            <a:fld id="{F6C2E01A-B428-4AA5-B116-BB9AC8521681}" type="slidenum">
              <a:rPr kumimoji="1" lang="en-US" altLang="ja-JP" sz="1131">
                <a:solidFill>
                  <a:srgbClr val="000000"/>
                </a:solidFill>
                <a:latin typeface="EYInterstate Light" pitchFamily="2" charset="0"/>
                <a:ea typeface="ＭＳ Ｐゴシック" pitchFamily="50" charset="-128"/>
              </a:rPr>
              <a:pPr defTabSz="781903" fontAlgn="base">
                <a:spcBef>
                  <a:spcPct val="0"/>
                </a:spcBef>
                <a:spcAft>
                  <a:spcPct val="0"/>
                </a:spcAft>
                <a:defRPr/>
              </a:pPr>
              <a:t>8</a:t>
            </a:fld>
            <a:endParaRPr kumimoji="1" lang="en-US" altLang="ja-JP" sz="1131">
              <a:solidFill>
                <a:srgbClr val="000000"/>
              </a:solidFill>
              <a:latin typeface="EYInterstate Light" pitchFamily="2" charset="0"/>
              <a:ea typeface="ＭＳ Ｐゴシック" pitchFamily="50" charset="-128"/>
            </a:endParaRPr>
          </a:p>
        </p:txBody>
      </p:sp>
      <p:graphicFrame>
        <p:nvGraphicFramePr>
          <p:cNvPr id="12" name="表 11">
            <a:extLst>
              <a:ext uri="{FF2B5EF4-FFF2-40B4-BE49-F238E27FC236}">
                <a16:creationId xmlns:a16="http://schemas.microsoft.com/office/drawing/2014/main" id="{08DCD71F-4A29-DAAE-7494-3330B05363A8}"/>
              </a:ext>
            </a:extLst>
          </p:cNvPr>
          <p:cNvGraphicFramePr>
            <a:graphicFrameLocks noGrp="1"/>
          </p:cNvGraphicFramePr>
          <p:nvPr>
            <p:extLst>
              <p:ext uri="{D42A27DB-BD31-4B8C-83A1-F6EECF244321}">
                <p14:modId xmlns:p14="http://schemas.microsoft.com/office/powerpoint/2010/main" val="1127136884"/>
              </p:ext>
            </p:extLst>
          </p:nvPr>
        </p:nvGraphicFramePr>
        <p:xfrm>
          <a:off x="4572000" y="841634"/>
          <a:ext cx="4309003" cy="1768724"/>
        </p:xfrm>
        <a:graphic>
          <a:graphicData uri="http://schemas.openxmlformats.org/drawingml/2006/table">
            <a:tbl>
              <a:tblPr firstRow="1" bandRow="1">
                <a:tableStyleId>{F2DE63D5-997A-4646-A377-4702673A728D}</a:tableStyleId>
              </a:tblPr>
              <a:tblGrid>
                <a:gridCol w="705419">
                  <a:extLst>
                    <a:ext uri="{9D8B030D-6E8A-4147-A177-3AD203B41FA5}">
                      <a16:colId xmlns:a16="http://schemas.microsoft.com/office/drawing/2014/main" val="2462314560"/>
                    </a:ext>
                  </a:extLst>
                </a:gridCol>
                <a:gridCol w="671894">
                  <a:extLst>
                    <a:ext uri="{9D8B030D-6E8A-4147-A177-3AD203B41FA5}">
                      <a16:colId xmlns:a16="http://schemas.microsoft.com/office/drawing/2014/main" val="1247930542"/>
                    </a:ext>
                  </a:extLst>
                </a:gridCol>
                <a:gridCol w="2931690">
                  <a:extLst>
                    <a:ext uri="{9D8B030D-6E8A-4147-A177-3AD203B41FA5}">
                      <a16:colId xmlns:a16="http://schemas.microsoft.com/office/drawing/2014/main" val="1547864662"/>
                    </a:ext>
                  </a:extLst>
                </a:gridCol>
              </a:tblGrid>
              <a:tr h="239132">
                <a:tc rowSpan="2">
                  <a:txBody>
                    <a:bodyPr/>
                    <a:lstStyle/>
                    <a:p>
                      <a:pPr algn="ctr"/>
                      <a:r>
                        <a:rPr kumimoji="1" lang="ja-JP" altLang="en-US" sz="900" b="0">
                          <a:solidFill>
                            <a:schemeClr val="bg1"/>
                          </a:solidFill>
                          <a:latin typeface="Meiryo UI" panose="020B0604030504040204" pitchFamily="50" charset="-128"/>
                          <a:ea typeface="Meiryo UI" panose="020B0604030504040204" pitchFamily="50" charset="-128"/>
                        </a:rPr>
                        <a:t>計画概要</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7F7F7F"/>
                    </a:solid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0" algn="l" defTabSz="1043056" rtl="0" eaLnBrk="1" latinLnBrk="0" hangingPunct="1">
                        <a:defRPr kumimoji="1" sz="2100" b="1" kern="1200">
                          <a:solidFill>
                            <a:schemeClr val="bg1"/>
                          </a:solidFill>
                          <a:latin typeface="Calibri" panose="020F0502020204030204"/>
                        </a:defRPr>
                      </a:lvl1pPr>
                      <a:lvl2pPr marL="521528" algn="l" defTabSz="1043056" rtl="0" eaLnBrk="1" latinLnBrk="0" hangingPunct="1">
                        <a:defRPr kumimoji="1" sz="2100" b="1" kern="1200">
                          <a:solidFill>
                            <a:schemeClr val="bg1"/>
                          </a:solidFill>
                          <a:latin typeface="Calibri" panose="020F0502020204030204"/>
                        </a:defRPr>
                      </a:lvl2pPr>
                      <a:lvl3pPr marL="1043056" algn="l" defTabSz="1043056" rtl="0" eaLnBrk="1" latinLnBrk="0" hangingPunct="1">
                        <a:defRPr kumimoji="1" sz="2100" b="1" kern="1200">
                          <a:solidFill>
                            <a:schemeClr val="bg1"/>
                          </a:solidFill>
                          <a:latin typeface="Calibri" panose="020F0502020204030204"/>
                        </a:defRPr>
                      </a:lvl3pPr>
                      <a:lvl4pPr marL="1564584" algn="l" defTabSz="1043056" rtl="0" eaLnBrk="1" latinLnBrk="0" hangingPunct="1">
                        <a:defRPr kumimoji="1" sz="2100" b="1" kern="1200">
                          <a:solidFill>
                            <a:schemeClr val="bg1"/>
                          </a:solidFill>
                          <a:latin typeface="Calibri" panose="020F0502020204030204"/>
                        </a:defRPr>
                      </a:lvl4pPr>
                      <a:lvl5pPr marL="2086112" algn="l" defTabSz="1043056" rtl="0" eaLnBrk="1" latinLnBrk="0" hangingPunct="1">
                        <a:defRPr kumimoji="1" sz="2100" b="1" kern="1200">
                          <a:solidFill>
                            <a:schemeClr val="bg1"/>
                          </a:solidFill>
                          <a:latin typeface="Calibri" panose="020F0502020204030204"/>
                        </a:defRPr>
                      </a:lvl5pPr>
                      <a:lvl6pPr marL="2607640" algn="l" defTabSz="1043056" rtl="0" eaLnBrk="1" latinLnBrk="0" hangingPunct="1">
                        <a:defRPr kumimoji="1" sz="2100" b="1" kern="1200">
                          <a:solidFill>
                            <a:schemeClr val="bg1"/>
                          </a:solidFill>
                          <a:latin typeface="Calibri" panose="020F0502020204030204"/>
                        </a:defRPr>
                      </a:lvl6pPr>
                      <a:lvl7pPr marL="3129168" algn="l" defTabSz="1043056" rtl="0" eaLnBrk="1" latinLnBrk="0" hangingPunct="1">
                        <a:defRPr kumimoji="1" sz="2100" b="1" kern="1200">
                          <a:solidFill>
                            <a:schemeClr val="bg1"/>
                          </a:solidFill>
                          <a:latin typeface="Calibri" panose="020F0502020204030204"/>
                        </a:defRPr>
                      </a:lvl7pPr>
                      <a:lvl8pPr marL="3650696" algn="l" defTabSz="1043056" rtl="0" eaLnBrk="1" latinLnBrk="0" hangingPunct="1">
                        <a:defRPr kumimoji="1" sz="2100" b="1" kern="1200">
                          <a:solidFill>
                            <a:schemeClr val="bg1"/>
                          </a:solidFill>
                          <a:latin typeface="Calibri" panose="020F0502020204030204"/>
                        </a:defRPr>
                      </a:lvl8pPr>
                      <a:lvl9pPr marL="4172224" algn="l" defTabSz="1043056" rtl="0" eaLnBrk="1" latinLnBrk="0" hangingPunct="1">
                        <a:defRPr kumimoji="1" sz="2100" b="1" kern="1200">
                          <a:solidFill>
                            <a:schemeClr val="bg1"/>
                          </a:solidFill>
                          <a:latin typeface="Calibri" panose="020F0502020204030204"/>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Meiryo UI" panose="020B0604030504040204" pitchFamily="50" charset="-128"/>
                          <a:ea typeface="Meiryo UI" panose="020B0604030504040204" pitchFamily="50" charset="-128"/>
                        </a:rPr>
                        <a:t>R7</a:t>
                      </a:r>
                      <a:r>
                        <a:rPr kumimoji="1" lang="ja-JP" altLang="en-US" sz="800" b="0" dirty="0">
                          <a:solidFill>
                            <a:schemeClr val="tx1"/>
                          </a:solidFill>
                          <a:latin typeface="Meiryo UI" panose="020B0604030504040204" pitchFamily="50" charset="-128"/>
                          <a:ea typeface="Meiryo UI" panose="020B0604030504040204" pitchFamily="50" charset="-128"/>
                        </a:rPr>
                        <a:t>年</a:t>
                      </a:r>
                      <a:r>
                        <a:rPr kumimoji="1" lang="en-US" altLang="ja-JP" sz="800" b="0" dirty="0">
                          <a:solidFill>
                            <a:schemeClr val="tx1"/>
                          </a:solidFill>
                          <a:latin typeface="Meiryo UI" panose="020B0604030504040204" pitchFamily="50" charset="-128"/>
                          <a:ea typeface="Meiryo UI" panose="020B0604030504040204" pitchFamily="50" charset="-128"/>
                        </a:rPr>
                        <a:t>7</a:t>
                      </a:r>
                      <a:r>
                        <a:rPr kumimoji="1" lang="ja-JP" altLang="en-US" sz="800" b="0" dirty="0">
                          <a:solidFill>
                            <a:schemeClr val="tx1"/>
                          </a:solidFill>
                          <a:latin typeface="Meiryo UI" panose="020B0604030504040204" pitchFamily="50" charset="-128"/>
                          <a:ea typeface="Meiryo UI" panose="020B0604030504040204" pitchFamily="50" charset="-128"/>
                        </a:rPr>
                        <a:t>月</a:t>
                      </a:r>
                      <a:r>
                        <a:rPr kumimoji="1" lang="en-US" altLang="ja-JP" sz="800" b="0" dirty="0">
                          <a:solidFill>
                            <a:schemeClr val="tx1"/>
                          </a:solidFill>
                          <a:latin typeface="Meiryo UI" panose="020B0604030504040204" pitchFamily="50" charset="-128"/>
                          <a:ea typeface="Meiryo UI" panose="020B0604030504040204" pitchFamily="50" charset="-128"/>
                        </a:rPr>
                        <a:t>14</a:t>
                      </a:r>
                      <a:r>
                        <a:rPr kumimoji="1" lang="ja-JP" altLang="en-US" sz="800" b="0" dirty="0">
                          <a:solidFill>
                            <a:schemeClr val="tx1"/>
                          </a:solidFill>
                          <a:latin typeface="Meiryo UI" panose="020B0604030504040204" pitchFamily="50" charset="-128"/>
                          <a:ea typeface="Meiryo UI" panose="020B0604030504040204" pitchFamily="50" charset="-128"/>
                        </a:rPr>
                        <a:t>日 ～ </a:t>
                      </a:r>
                      <a:r>
                        <a:rPr kumimoji="1" lang="en-US" altLang="ja-JP" sz="800" b="0" dirty="0">
                          <a:solidFill>
                            <a:schemeClr val="tx1"/>
                          </a:solidFill>
                          <a:latin typeface="Meiryo UI" panose="020B0604030504040204" pitchFamily="50" charset="-128"/>
                          <a:ea typeface="Meiryo UI" panose="020B0604030504040204" pitchFamily="50" charset="-128"/>
                        </a:rPr>
                        <a:t>R8</a:t>
                      </a:r>
                      <a:r>
                        <a:rPr kumimoji="1" lang="ja-JP" altLang="en-US" sz="800" b="0" dirty="0">
                          <a:solidFill>
                            <a:schemeClr val="tx1"/>
                          </a:solidFill>
                          <a:latin typeface="Meiryo UI" panose="020B0604030504040204" pitchFamily="50" charset="-128"/>
                          <a:ea typeface="Meiryo UI" panose="020B0604030504040204" pitchFamily="50" charset="-128"/>
                        </a:rPr>
                        <a:t>年</a:t>
                      </a: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r>
                        <a:rPr kumimoji="1" lang="en-US" altLang="ja-JP" sz="800" b="0" dirty="0">
                          <a:solidFill>
                            <a:schemeClr val="tx1"/>
                          </a:solidFill>
                          <a:latin typeface="Meiryo UI" panose="020B0604030504040204" pitchFamily="50" charset="-128"/>
                          <a:ea typeface="Meiryo UI" panose="020B0604030504040204" pitchFamily="50" charset="-128"/>
                        </a:rPr>
                        <a:t>28</a:t>
                      </a:r>
                      <a:r>
                        <a:rPr kumimoji="1" lang="ja-JP" altLang="en-US" sz="800" b="0" dirty="0">
                          <a:solidFill>
                            <a:schemeClr val="tx1"/>
                          </a:solidFill>
                          <a:latin typeface="Meiryo UI" panose="020B0604030504040204" pitchFamily="50" charset="-128"/>
                          <a:ea typeface="Meiryo UI" panose="020B0604030504040204" pitchFamily="50" charset="-128"/>
                        </a:rPr>
                        <a:t>日</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marL="3600" marR="3600" marT="35459" marB="35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5996569"/>
                  </a:ext>
                </a:extLst>
              </a:tr>
              <a:tr h="1529592">
                <a:tc vMerge="1">
                  <a:txBody>
                    <a:bodyPr/>
                    <a:lstStyle/>
                    <a:p>
                      <a:endParaRPr kumimoji="1" lang="ja-JP" altLang="en-US"/>
                    </a:p>
                  </a:txBody>
                  <a:tcPr>
                    <a:lnT w="6350" cap="flat" cmpd="sng" algn="ctr">
                      <a:noFill/>
                      <a:prstDash val="solid"/>
                      <a:miter lim="800000"/>
                    </a:lnT>
                  </a:tcPr>
                </a:tc>
                <a:tc>
                  <a:txBody>
                    <a:bodyPr/>
                    <a:lstStyle/>
                    <a:p>
                      <a:pPr algn="ctr" fontAlgn="ctr"/>
                      <a:r>
                        <a:rPr kumimoji="1" lang="ja-JP" altLang="en-US" sz="900" b="0">
                          <a:solidFill>
                            <a:schemeClr val="tx1"/>
                          </a:solidFill>
                          <a:latin typeface="Meiryo UI" panose="020B0604030504040204" pitchFamily="50" charset="-128"/>
                          <a:ea typeface="Meiryo UI" panose="020B0604030504040204" pitchFamily="50" charset="-128"/>
                        </a:rPr>
                        <a:t>計画概要</a:t>
                      </a:r>
                      <a:endParaRPr kumimoji="1" lang="en-US" altLang="ja-JP" sz="900" b="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0" algn="l" defTabSz="1043056" rtl="0" eaLnBrk="1" latinLnBrk="0" hangingPunct="1">
                        <a:defRPr kumimoji="1" sz="2100" kern="1200">
                          <a:solidFill>
                            <a:schemeClr val="tx1"/>
                          </a:solidFill>
                          <a:latin typeface="Calibri" panose="020F0502020204030204"/>
                        </a:defRPr>
                      </a:lvl1pPr>
                      <a:lvl2pPr marL="521528" algn="l" defTabSz="1043056" rtl="0" eaLnBrk="1" latinLnBrk="0" hangingPunct="1">
                        <a:defRPr kumimoji="1" sz="2100" kern="1200">
                          <a:solidFill>
                            <a:schemeClr val="tx1"/>
                          </a:solidFill>
                          <a:latin typeface="Calibri" panose="020F0502020204030204"/>
                        </a:defRPr>
                      </a:lvl2pPr>
                      <a:lvl3pPr marL="1043056" algn="l" defTabSz="1043056" rtl="0" eaLnBrk="1" latinLnBrk="0" hangingPunct="1">
                        <a:defRPr kumimoji="1" sz="2100" kern="1200">
                          <a:solidFill>
                            <a:schemeClr val="tx1"/>
                          </a:solidFill>
                          <a:latin typeface="Calibri" panose="020F0502020204030204"/>
                        </a:defRPr>
                      </a:lvl3pPr>
                      <a:lvl4pPr marL="1564584" algn="l" defTabSz="1043056" rtl="0" eaLnBrk="1" latinLnBrk="0" hangingPunct="1">
                        <a:defRPr kumimoji="1" sz="2100" kern="1200">
                          <a:solidFill>
                            <a:schemeClr val="tx1"/>
                          </a:solidFill>
                          <a:latin typeface="Calibri" panose="020F0502020204030204"/>
                        </a:defRPr>
                      </a:lvl4pPr>
                      <a:lvl5pPr marL="2086112" algn="l" defTabSz="1043056" rtl="0" eaLnBrk="1" latinLnBrk="0" hangingPunct="1">
                        <a:defRPr kumimoji="1" sz="2100" kern="1200">
                          <a:solidFill>
                            <a:schemeClr val="tx1"/>
                          </a:solidFill>
                          <a:latin typeface="Calibri" panose="020F0502020204030204"/>
                        </a:defRPr>
                      </a:lvl5pPr>
                      <a:lvl6pPr marL="2607640" algn="l" defTabSz="1043056" rtl="0" eaLnBrk="1" latinLnBrk="0" hangingPunct="1">
                        <a:defRPr kumimoji="1" sz="2100" kern="1200">
                          <a:solidFill>
                            <a:schemeClr val="tx1"/>
                          </a:solidFill>
                          <a:latin typeface="Calibri" panose="020F0502020204030204"/>
                        </a:defRPr>
                      </a:lvl6pPr>
                      <a:lvl7pPr marL="3129168" algn="l" defTabSz="1043056" rtl="0" eaLnBrk="1" latinLnBrk="0" hangingPunct="1">
                        <a:defRPr kumimoji="1" sz="2100" kern="1200">
                          <a:solidFill>
                            <a:schemeClr val="tx1"/>
                          </a:solidFill>
                          <a:latin typeface="Calibri" panose="020F0502020204030204"/>
                        </a:defRPr>
                      </a:lvl7pPr>
                      <a:lvl8pPr marL="3650696" algn="l" defTabSz="1043056" rtl="0" eaLnBrk="1" latinLnBrk="0" hangingPunct="1">
                        <a:defRPr kumimoji="1" sz="2100" kern="1200">
                          <a:solidFill>
                            <a:schemeClr val="tx1"/>
                          </a:solidFill>
                          <a:latin typeface="Calibri" panose="020F0502020204030204"/>
                        </a:defRPr>
                      </a:lvl8pPr>
                      <a:lvl9pPr marL="4172224" algn="l" defTabSz="1043056" rtl="0" eaLnBrk="1" latinLnBrk="0" hangingPunct="1">
                        <a:defRPr kumimoji="1" sz="2100" kern="1200">
                          <a:solidFill>
                            <a:schemeClr val="tx1"/>
                          </a:solidFill>
                          <a:latin typeface="Calibri" panose="020F0502020204030204"/>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800" i="0" dirty="0">
                          <a:solidFill>
                            <a:schemeClr val="tx1"/>
                          </a:solidFill>
                          <a:highlight>
                            <a:srgbClr val="FFFF00"/>
                          </a:highlight>
                          <a:latin typeface="Meiryo UI" panose="020B0604030504040204" pitchFamily="50" charset="-128"/>
                          <a:ea typeface="Meiryo UI" panose="020B0604030504040204" pitchFamily="50" charset="-128"/>
                        </a:rPr>
                        <a:t>※</a:t>
                      </a:r>
                      <a:r>
                        <a:rPr kumimoji="1" lang="ja-JP" altLang="en-US" sz="800" i="0" dirty="0">
                          <a:solidFill>
                            <a:schemeClr val="tx1"/>
                          </a:solidFill>
                          <a:highlight>
                            <a:srgbClr val="FFFF00"/>
                          </a:highlight>
                          <a:latin typeface="Meiryo UI" panose="020B0604030504040204" pitchFamily="50" charset="-128"/>
                          <a:ea typeface="Meiryo UI" panose="020B0604030504040204" pitchFamily="50" charset="-128"/>
                        </a:rPr>
                        <a:t>仮説を検証する具体的なアクションが記載されているかどうか</a:t>
                      </a:r>
                      <a:endParaRPr kumimoji="1" lang="en-US" altLang="ja-JP" sz="800" b="0" i="0" dirty="0">
                        <a:solidFill>
                          <a:schemeClr val="tx1"/>
                        </a:solidFill>
                        <a:highlight>
                          <a:srgbClr val="FFFF00"/>
                        </a:highligh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Meiryo UI" panose="020B0604030504040204" pitchFamily="50" charset="-128"/>
                          <a:ea typeface="Meiryo UI" panose="020B0604030504040204" pitchFamily="50" charset="-128"/>
                        </a:rPr>
                        <a:t>①システムの構築・連携</a:t>
                      </a:r>
                      <a:endParaRPr kumimoji="1" lang="en-US" altLang="ja-JP" sz="8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600"/>
                        </a:spcAft>
                        <a:buClrTx/>
                        <a:buSzTx/>
                        <a:buFontTx/>
                        <a:buNone/>
                        <a:tabLst/>
                        <a:defRPr/>
                      </a:pPr>
                      <a:r>
                        <a:rPr kumimoji="1" lang="en-US" altLang="ja-JP" sz="800" b="0" dirty="0">
                          <a:solidFill>
                            <a:schemeClr val="tx1"/>
                          </a:solidFill>
                          <a:latin typeface="Meiryo UI" panose="020B0604030504040204" pitchFamily="50" charset="-128"/>
                          <a:ea typeface="Meiryo UI" panose="020B0604030504040204" pitchFamily="50" charset="-128"/>
                        </a:rPr>
                        <a:t>XXXXXX</a:t>
                      </a:r>
                      <a:r>
                        <a:rPr kumimoji="1" lang="ja-JP" altLang="en-US" sz="800" b="0" dirty="0">
                          <a:solidFill>
                            <a:schemeClr val="tx1"/>
                          </a:solidFill>
                          <a:latin typeface="Meiryo UI" panose="020B0604030504040204" pitchFamily="50" charset="-128"/>
                          <a:ea typeface="Meiryo UI" panose="020B0604030504040204" pitchFamily="50" charset="-128"/>
                        </a:rPr>
                        <a:t>の知見を有する企業と連携し、</a:t>
                      </a:r>
                      <a:r>
                        <a:rPr kumimoji="1" lang="en-US" altLang="ja-JP" sz="800" b="0" dirty="0">
                          <a:solidFill>
                            <a:schemeClr val="tx1"/>
                          </a:solidFill>
                          <a:latin typeface="Meiryo UI" panose="020B0604030504040204" pitchFamily="50" charset="-128"/>
                          <a:ea typeface="Meiryo UI" panose="020B0604030504040204" pitchFamily="50" charset="-128"/>
                        </a:rPr>
                        <a:t>XXXXXX</a:t>
                      </a:r>
                      <a:r>
                        <a:rPr kumimoji="1" lang="ja-JP" altLang="en-US" sz="800" b="0" dirty="0">
                          <a:solidFill>
                            <a:schemeClr val="tx1"/>
                          </a:solidFill>
                          <a:latin typeface="Meiryo UI" panose="020B0604030504040204" pitchFamily="50" charset="-128"/>
                          <a:ea typeface="Meiryo UI" panose="020B0604030504040204" pitchFamily="50" charset="-128"/>
                        </a:rPr>
                        <a:t>としてのシステムを構築する</a:t>
                      </a:r>
                      <a:endParaRPr kumimoji="1" lang="en-US" altLang="ja-JP" sz="8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Meiryo UI" panose="020B0604030504040204" pitchFamily="50" charset="-128"/>
                          <a:ea typeface="Meiryo UI" panose="020B0604030504040204" pitchFamily="50" charset="-128"/>
                        </a:rPr>
                        <a:t>②自動化・機械化機器の導入</a:t>
                      </a:r>
                      <a:endParaRPr kumimoji="1" lang="en-US" altLang="ja-JP" sz="8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Meiryo UI" panose="020B0604030504040204" pitchFamily="50" charset="-128"/>
                          <a:ea typeface="Meiryo UI" panose="020B0604030504040204" pitchFamily="50" charset="-128"/>
                        </a:rPr>
                        <a:t>XXXXXX</a:t>
                      </a:r>
                      <a:r>
                        <a:rPr kumimoji="1" lang="ja-JP" altLang="en-US" sz="800" b="0" dirty="0">
                          <a:solidFill>
                            <a:schemeClr val="tx1"/>
                          </a:solidFill>
                          <a:latin typeface="Meiryo UI" panose="020B0604030504040204" pitchFamily="50" charset="-128"/>
                          <a:ea typeface="Meiryo UI" panose="020B0604030504040204" pitchFamily="50" charset="-128"/>
                        </a:rPr>
                        <a:t>を有する企業から、</a:t>
                      </a:r>
                      <a:r>
                        <a:rPr kumimoji="1" lang="en-US" altLang="ja-JP" sz="800" b="0" dirty="0">
                          <a:solidFill>
                            <a:schemeClr val="tx1"/>
                          </a:solidFill>
                          <a:latin typeface="Meiryo UI" panose="020B0604030504040204" pitchFamily="50" charset="-128"/>
                          <a:ea typeface="Meiryo UI" panose="020B0604030504040204" pitchFamily="50" charset="-128"/>
                        </a:rPr>
                        <a:t>XXX</a:t>
                      </a:r>
                      <a:r>
                        <a:rPr kumimoji="1" lang="ja-JP" altLang="en-US" sz="800" b="0" dirty="0">
                          <a:solidFill>
                            <a:schemeClr val="tx1"/>
                          </a:solidFill>
                          <a:latin typeface="Meiryo UI" panose="020B0604030504040204" pitchFamily="50" charset="-128"/>
                          <a:ea typeface="Meiryo UI" panose="020B0604030504040204" pitchFamily="50" charset="-128"/>
                        </a:rPr>
                        <a:t>を購入し、</a:t>
                      </a:r>
                      <a:r>
                        <a:rPr kumimoji="1" lang="en-US" altLang="ja-JP" sz="800" b="0" dirty="0">
                          <a:solidFill>
                            <a:schemeClr val="tx1"/>
                          </a:solidFill>
                          <a:latin typeface="Meiryo UI" panose="020B0604030504040204" pitchFamily="50" charset="-128"/>
                          <a:ea typeface="Meiryo UI" panose="020B0604030504040204" pitchFamily="50" charset="-128"/>
                        </a:rPr>
                        <a:t>XXX</a:t>
                      </a:r>
                      <a:r>
                        <a:rPr kumimoji="1" lang="ja-JP" altLang="en-US" sz="800" b="0" dirty="0">
                          <a:solidFill>
                            <a:schemeClr val="tx1"/>
                          </a:solidFill>
                          <a:latin typeface="Meiryo UI" panose="020B0604030504040204" pitchFamily="50" charset="-128"/>
                          <a:ea typeface="Meiryo UI" panose="020B0604030504040204" pitchFamily="50" charset="-128"/>
                        </a:rPr>
                        <a:t>の作業に充当する</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marL="3600" marR="3600" marT="35459" marB="35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44332016"/>
                  </a:ext>
                </a:extLst>
              </a:tr>
            </a:tbl>
          </a:graphicData>
        </a:graphic>
      </p:graphicFrame>
      <p:graphicFrame>
        <p:nvGraphicFramePr>
          <p:cNvPr id="13" name="表 12">
            <a:extLst>
              <a:ext uri="{FF2B5EF4-FFF2-40B4-BE49-F238E27FC236}">
                <a16:creationId xmlns:a16="http://schemas.microsoft.com/office/drawing/2014/main" id="{4F5B006C-9D58-3C09-786A-383CF9C5E789}"/>
              </a:ext>
            </a:extLst>
          </p:cNvPr>
          <p:cNvGraphicFramePr>
            <a:graphicFrameLocks noGrp="1"/>
          </p:cNvGraphicFramePr>
          <p:nvPr>
            <p:extLst>
              <p:ext uri="{D42A27DB-BD31-4B8C-83A1-F6EECF244321}">
                <p14:modId xmlns:p14="http://schemas.microsoft.com/office/powerpoint/2010/main" val="3010110413"/>
              </p:ext>
            </p:extLst>
          </p:nvPr>
        </p:nvGraphicFramePr>
        <p:xfrm>
          <a:off x="4572000" y="2610358"/>
          <a:ext cx="4309004" cy="4082036"/>
        </p:xfrm>
        <a:graphic>
          <a:graphicData uri="http://schemas.openxmlformats.org/drawingml/2006/table">
            <a:tbl>
              <a:tblPr firstRow="1" bandRow="1">
                <a:tableStyleId>{F2DE63D5-997A-4646-A377-4702673A728D}</a:tableStyleId>
              </a:tblPr>
              <a:tblGrid>
                <a:gridCol w="705419">
                  <a:extLst>
                    <a:ext uri="{9D8B030D-6E8A-4147-A177-3AD203B41FA5}">
                      <a16:colId xmlns:a16="http://schemas.microsoft.com/office/drawing/2014/main" val="4169196622"/>
                    </a:ext>
                  </a:extLst>
                </a:gridCol>
                <a:gridCol w="671894">
                  <a:extLst>
                    <a:ext uri="{9D8B030D-6E8A-4147-A177-3AD203B41FA5}">
                      <a16:colId xmlns:a16="http://schemas.microsoft.com/office/drawing/2014/main" val="1919243570"/>
                    </a:ext>
                  </a:extLst>
                </a:gridCol>
                <a:gridCol w="2931691">
                  <a:extLst>
                    <a:ext uri="{9D8B030D-6E8A-4147-A177-3AD203B41FA5}">
                      <a16:colId xmlns:a16="http://schemas.microsoft.com/office/drawing/2014/main" val="2621254090"/>
                    </a:ext>
                  </a:extLst>
                </a:gridCol>
              </a:tblGrid>
              <a:tr h="1020509">
                <a:tc>
                  <a:txBody>
                    <a:bodyPr/>
                    <a:lstStyle/>
                    <a:p>
                      <a:pPr algn="ctr"/>
                      <a:r>
                        <a:rPr kumimoji="1" lang="ja-JP" altLang="en-US" sz="900" b="0">
                          <a:solidFill>
                            <a:schemeClr val="bg1"/>
                          </a:solidFill>
                          <a:latin typeface="Meiryo UI" panose="020B0604030504040204" pitchFamily="50" charset="-128"/>
                          <a:ea typeface="Meiryo UI" panose="020B0604030504040204" pitchFamily="50" charset="-128"/>
                        </a:rPr>
                        <a:t>効果検証</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a:txBody>
                    <a:bodyPr/>
                    <a:lstStyle/>
                    <a:p>
                      <a:pPr marL="0" marR="0" lvl="0" indent="0" algn="ctr" defTabSz="1008126" rtl="0" eaLnBrk="1" fontAlgn="auto" latinLnBrk="0" hangingPunct="1">
                        <a:lnSpc>
                          <a:spcPct val="100000"/>
                        </a:lnSpc>
                        <a:spcBef>
                          <a:spcPts val="0"/>
                        </a:spcBef>
                        <a:spcAft>
                          <a:spcPts val="0"/>
                        </a:spcAft>
                        <a:buClrTx/>
                        <a:buSzTx/>
                        <a:buFontTx/>
                        <a:buNone/>
                        <a:tabLst/>
                        <a:defRPr/>
                      </a:pPr>
                      <a:r>
                        <a:rPr lang="ja-JP" altLang="en-US" sz="900" b="0" i="0" u="none" strike="noStrike">
                          <a:solidFill>
                            <a:srgbClr val="000000"/>
                          </a:solidFill>
                          <a:effectLst/>
                          <a:latin typeface="Meiryo UI" panose="020B0604030504040204" pitchFamily="50" charset="-128"/>
                          <a:ea typeface="Meiryo UI" panose="020B0604030504040204" pitchFamily="50" charset="-128"/>
                        </a:rPr>
                        <a:t>物流</a:t>
                      </a:r>
                      <a:r>
                        <a:rPr lang="en-US" altLang="ja-JP" sz="900" b="0" i="0" u="none" strike="noStrike">
                          <a:solidFill>
                            <a:srgbClr val="000000"/>
                          </a:solidFill>
                          <a:effectLst/>
                          <a:latin typeface="Meiryo UI" panose="020B0604030504040204" pitchFamily="50" charset="-128"/>
                          <a:ea typeface="Meiryo UI" panose="020B0604030504040204" pitchFamily="50" charset="-128"/>
                        </a:rPr>
                        <a:t>DX</a:t>
                      </a:r>
                      <a:r>
                        <a:rPr lang="ja-JP" altLang="en-US" sz="900" b="0" i="0" u="none" strike="noStrike">
                          <a:solidFill>
                            <a:srgbClr val="000000"/>
                          </a:solidFill>
                          <a:effectLst/>
                          <a:latin typeface="Meiryo UI" panose="020B0604030504040204" pitchFamily="50" charset="-128"/>
                          <a:ea typeface="Meiryo UI" panose="020B0604030504040204" pitchFamily="50" charset="-128"/>
                        </a:rPr>
                        <a:t>の効果検証方法</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en-US" altLang="ja-JP" sz="900" b="0" i="0" dirty="0">
                          <a:solidFill>
                            <a:schemeClr val="tx1"/>
                          </a:solidFill>
                          <a:highlight>
                            <a:srgbClr val="FFFF00"/>
                          </a:highlight>
                          <a:latin typeface="Meiryo UI" panose="020B0604030504040204" pitchFamily="50" charset="-128"/>
                          <a:ea typeface="Meiryo UI" panose="020B0604030504040204" pitchFamily="50" charset="-128"/>
                        </a:rPr>
                        <a:t>※</a:t>
                      </a:r>
                      <a:r>
                        <a:rPr kumimoji="1" lang="ja-JP" altLang="en-US" sz="900" b="0" i="0" dirty="0">
                          <a:solidFill>
                            <a:schemeClr val="tx1"/>
                          </a:solidFill>
                          <a:highlight>
                            <a:srgbClr val="FFFF00"/>
                          </a:highlight>
                          <a:latin typeface="Meiryo UI" panose="020B0604030504040204" pitchFamily="50" charset="-128"/>
                          <a:ea typeface="Meiryo UI" panose="020B0604030504040204" pitchFamily="50" charset="-128"/>
                        </a:rPr>
                        <a:t>正しく効果検証ができるかどうか</a:t>
                      </a:r>
                      <a:endParaRPr kumimoji="1" lang="en-US" altLang="ja-JP" sz="900" b="0" i="0" dirty="0">
                        <a:solidFill>
                          <a:schemeClr val="tx1"/>
                        </a:solidFill>
                        <a:highlight>
                          <a:srgbClr val="FFFF00"/>
                        </a:highlight>
                        <a:latin typeface="Meiryo UI" panose="020B0604030504040204" pitchFamily="50" charset="-128"/>
                        <a:ea typeface="Meiryo UI" panose="020B0604030504040204" pitchFamily="50" charset="-128"/>
                      </a:endParaRPr>
                    </a:p>
                    <a:p>
                      <a:pPr algn="l"/>
                      <a:endParaRPr kumimoji="1" lang="en-US" altLang="ja-JP" sz="900" b="0" dirty="0">
                        <a:solidFill>
                          <a:schemeClr val="tx1"/>
                        </a:solidFill>
                        <a:latin typeface="Meiryo UI" panose="020B0604030504040204" pitchFamily="50" charset="-128"/>
                        <a:ea typeface="Meiryo UI" panose="020B0604030504040204" pitchFamily="50" charset="-128"/>
                      </a:endParaRPr>
                    </a:p>
                    <a:p>
                      <a:pPr algn="l"/>
                      <a:r>
                        <a:rPr kumimoji="1" lang="ja-JP" altLang="en-US" sz="900" b="0" dirty="0">
                          <a:solidFill>
                            <a:schemeClr val="tx1"/>
                          </a:solidFill>
                          <a:latin typeface="Meiryo UI" panose="020B0604030504040204" pitchFamily="50" charset="-128"/>
                          <a:ea typeface="Meiryo UI" panose="020B0604030504040204" pitchFamily="50" charset="-128"/>
                        </a:rPr>
                        <a:t>物流</a:t>
                      </a:r>
                      <a:r>
                        <a:rPr kumimoji="1" lang="en-US" altLang="ja-JP" sz="900" b="0" dirty="0">
                          <a:solidFill>
                            <a:schemeClr val="tx1"/>
                          </a:solidFill>
                          <a:latin typeface="Meiryo UI" panose="020B0604030504040204" pitchFamily="50" charset="-128"/>
                          <a:ea typeface="Meiryo UI" panose="020B0604030504040204" pitchFamily="50" charset="-128"/>
                        </a:rPr>
                        <a:t>DX</a:t>
                      </a:r>
                      <a:r>
                        <a:rPr kumimoji="1" lang="ja-JP" altLang="en-US" sz="900" b="0" dirty="0">
                          <a:solidFill>
                            <a:schemeClr val="tx1"/>
                          </a:solidFill>
                          <a:latin typeface="Meiryo UI" panose="020B0604030504040204" pitchFamily="50" charset="-128"/>
                          <a:ea typeface="Meiryo UI" panose="020B0604030504040204" pitchFamily="50" charset="-128"/>
                        </a:rPr>
                        <a:t>実施前後の作業時間や作業人員、</a:t>
                      </a:r>
                      <a:r>
                        <a:rPr kumimoji="1" lang="en-US" altLang="ja-JP" sz="900" b="0" dirty="0">
                          <a:solidFill>
                            <a:schemeClr val="tx1"/>
                          </a:solidFill>
                          <a:latin typeface="Meiryo UI" panose="020B0604030504040204" pitchFamily="50" charset="-128"/>
                          <a:ea typeface="Meiryo UI" panose="020B0604030504040204" pitchFamily="50" charset="-128"/>
                        </a:rPr>
                        <a:t>1</a:t>
                      </a:r>
                      <a:r>
                        <a:rPr kumimoji="1" lang="ja-JP" altLang="en-US" sz="900" b="0" dirty="0">
                          <a:solidFill>
                            <a:schemeClr val="tx1"/>
                          </a:solidFill>
                          <a:latin typeface="Meiryo UI" panose="020B0604030504040204" pitchFamily="50" charset="-128"/>
                          <a:ea typeface="Meiryo UI" panose="020B0604030504040204" pitchFamily="50" charset="-128"/>
                        </a:rPr>
                        <a:t>人当たりの生産性（処理数</a:t>
                      </a:r>
                      <a:r>
                        <a:rPr kumimoji="1" lang="en-US" altLang="ja-JP" sz="900" b="0" dirty="0">
                          <a:solidFill>
                            <a:schemeClr val="tx1"/>
                          </a:solidFill>
                          <a:latin typeface="Meiryo UI" panose="020B0604030504040204" pitchFamily="50" charset="-128"/>
                          <a:ea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rPr>
                        <a:t>人）、スループット（処理数</a:t>
                      </a:r>
                      <a:r>
                        <a:rPr kumimoji="1" lang="en-US" altLang="ja-JP" sz="900" b="0" dirty="0">
                          <a:solidFill>
                            <a:schemeClr val="tx1"/>
                          </a:solidFill>
                          <a:latin typeface="Meiryo UI" panose="020B0604030504040204" pitchFamily="50" charset="-128"/>
                          <a:ea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rPr>
                        <a:t>時）等を比較することで、目指すべき省人化・自動化を実現できたかどうかを確認する。</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7467360"/>
                  </a:ext>
                </a:extLst>
              </a:tr>
              <a:tr h="1020509">
                <a:tc rowSpan="3">
                  <a:txBody>
                    <a:bodyPr/>
                    <a:lstStyle/>
                    <a:p>
                      <a:pPr algn="ctr"/>
                      <a:r>
                        <a:rPr kumimoji="1" lang="ja-JP" altLang="en-US" sz="900" b="0" dirty="0">
                          <a:solidFill>
                            <a:schemeClr val="bg1"/>
                          </a:solidFill>
                          <a:latin typeface="Meiryo UI" panose="020B0604030504040204" pitchFamily="50" charset="-128"/>
                          <a:ea typeface="Meiryo UI" panose="020B0604030504040204" pitchFamily="50" charset="-128"/>
                        </a:rPr>
                        <a:t>今後の</a:t>
                      </a:r>
                      <a:endParaRPr kumimoji="1" lang="en-US" altLang="ja-JP" sz="900" b="0" dirty="0">
                        <a:solidFill>
                          <a:schemeClr val="bg1"/>
                        </a:solidFill>
                        <a:latin typeface="Meiryo UI" panose="020B0604030504040204" pitchFamily="50" charset="-128"/>
                        <a:ea typeface="Meiryo UI" panose="020B0604030504040204" pitchFamily="50" charset="-128"/>
                      </a:endParaRPr>
                    </a:p>
                    <a:p>
                      <a:pPr algn="ctr"/>
                      <a:r>
                        <a:rPr kumimoji="1" lang="ja-JP" altLang="en-US" sz="900" b="0" dirty="0">
                          <a:solidFill>
                            <a:schemeClr val="bg1"/>
                          </a:solidFill>
                          <a:latin typeface="Meiryo UI" panose="020B0604030504040204" pitchFamily="50" charset="-128"/>
                          <a:ea typeface="Meiryo UI" panose="020B0604030504040204" pitchFamily="50" charset="-128"/>
                        </a:rPr>
                        <a:t>展望</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DX</a:t>
                      </a:r>
                      <a:r>
                        <a:rPr kumimoji="1" lang="ja-JP" altLang="en-US" sz="900" b="0" dirty="0">
                          <a:solidFill>
                            <a:schemeClr val="tx1"/>
                          </a:solidFill>
                          <a:latin typeface="Meiryo UI" panose="020B0604030504040204" pitchFamily="50" charset="-128"/>
                          <a:ea typeface="Meiryo UI" panose="020B0604030504040204" pitchFamily="50" charset="-128"/>
                        </a:rPr>
                        <a:t>施策</a:t>
                      </a:r>
                    </a:p>
                    <a:p>
                      <a:pPr algn="ctr"/>
                      <a:r>
                        <a:rPr kumimoji="1" lang="ja-JP" altLang="en-US" sz="900" b="0" dirty="0">
                          <a:solidFill>
                            <a:schemeClr val="tx1"/>
                          </a:solidFill>
                          <a:latin typeface="Meiryo UI" panose="020B0604030504040204" pitchFamily="50" charset="-128"/>
                          <a:ea typeface="Meiryo UI" panose="020B0604030504040204" pitchFamily="50" charset="-128"/>
                        </a:rPr>
                        <a:t>（継続性・</a:t>
                      </a:r>
                    </a:p>
                    <a:p>
                      <a:pPr algn="ctr"/>
                      <a:r>
                        <a:rPr kumimoji="1" lang="ja-JP" altLang="en-US" sz="900" b="0" dirty="0">
                          <a:solidFill>
                            <a:schemeClr val="tx1"/>
                          </a:solidFill>
                          <a:latin typeface="Meiryo UI" panose="020B0604030504040204" pitchFamily="50" charset="-128"/>
                          <a:ea typeface="Meiryo UI" panose="020B0604030504040204" pitchFamily="50" charset="-128"/>
                        </a:rPr>
                        <a:t>展開性）</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en-US" altLang="ja-JP" sz="800" b="0" i="0" dirty="0">
                          <a:solidFill>
                            <a:schemeClr val="tx1"/>
                          </a:solidFill>
                          <a:highlight>
                            <a:srgbClr val="FFFF00"/>
                          </a:highlight>
                          <a:latin typeface="Meiryo UI" panose="020B0604030504040204" pitchFamily="50" charset="-128"/>
                          <a:ea typeface="Meiryo UI" panose="020B0604030504040204" pitchFamily="50" charset="-128"/>
                        </a:rPr>
                        <a:t>※</a:t>
                      </a:r>
                      <a:r>
                        <a:rPr kumimoji="1" lang="ja-JP" altLang="en-US" sz="800" b="0" i="0" dirty="0">
                          <a:solidFill>
                            <a:schemeClr val="tx1"/>
                          </a:solidFill>
                          <a:highlight>
                            <a:srgbClr val="FFFF00"/>
                          </a:highlight>
                          <a:latin typeface="Meiryo UI" panose="020B0604030504040204" pitchFamily="50" charset="-128"/>
                          <a:ea typeface="Meiryo UI" panose="020B0604030504040204" pitchFamily="50" charset="-128"/>
                        </a:rPr>
                        <a:t>本事業で導入したシステム・機器のさらなる機能・精度の向上や他拠点・他社への横展開の展望が記載されているかどうか</a:t>
                      </a:r>
                      <a:endParaRPr kumimoji="1" lang="en-US" altLang="ja-JP" sz="800" b="0" dirty="0">
                        <a:solidFill>
                          <a:schemeClr val="tx1"/>
                        </a:solidFill>
                        <a:latin typeface="Meiryo UI" panose="020B0604030504040204" pitchFamily="50" charset="-128"/>
                        <a:ea typeface="Meiryo UI" panose="020B0604030504040204" pitchFamily="50" charset="-128"/>
                      </a:endParaRPr>
                    </a:p>
                    <a:p>
                      <a:pPr algn="l"/>
                      <a:r>
                        <a:rPr kumimoji="1" lang="ja-JP" altLang="en-US" sz="800" b="0" dirty="0">
                          <a:solidFill>
                            <a:schemeClr val="tx1"/>
                          </a:solidFill>
                          <a:latin typeface="Meiryo UI" panose="020B0604030504040204" pitchFamily="50" charset="-128"/>
                          <a:ea typeface="Meiryo UI" panose="020B0604030504040204" pitchFamily="50" charset="-128"/>
                        </a:rPr>
                        <a:t>本事業により導入された</a:t>
                      </a:r>
                      <a:r>
                        <a:rPr kumimoji="1" lang="en-US" altLang="ja-JP" sz="800" b="0" dirty="0">
                          <a:solidFill>
                            <a:schemeClr val="tx1"/>
                          </a:solidFill>
                          <a:latin typeface="Meiryo UI" panose="020B0604030504040204" pitchFamily="50" charset="-128"/>
                          <a:ea typeface="Meiryo UI" panose="020B0604030504040204" pitchFamily="50" charset="-128"/>
                        </a:rPr>
                        <a:t>XX</a:t>
                      </a:r>
                      <a:r>
                        <a:rPr kumimoji="1" lang="ja-JP" altLang="en-US" sz="800" b="0" dirty="0">
                          <a:solidFill>
                            <a:schemeClr val="tx1"/>
                          </a:solidFill>
                          <a:latin typeface="Meiryo UI" panose="020B0604030504040204" pitchFamily="50" charset="-128"/>
                          <a:ea typeface="Meiryo UI" panose="020B0604030504040204" pitchFamily="50" charset="-128"/>
                        </a:rPr>
                        <a:t>システムの更なる定着と全国にあるセンター</a:t>
                      </a:r>
                      <a:r>
                        <a:rPr kumimoji="1" lang="en-US" altLang="ja-JP" sz="800" b="0" dirty="0">
                          <a:solidFill>
                            <a:schemeClr val="tx1"/>
                          </a:solidFill>
                          <a:latin typeface="Meiryo UI" panose="020B0604030504040204" pitchFamily="50" charset="-128"/>
                          <a:ea typeface="Meiryo UI" panose="020B0604030504040204" pitchFamily="50" charset="-128"/>
                        </a:rPr>
                        <a:t>xx</a:t>
                      </a:r>
                      <a:r>
                        <a:rPr kumimoji="1" lang="ja-JP" altLang="en-US" sz="800" b="0" dirty="0">
                          <a:solidFill>
                            <a:schemeClr val="tx1"/>
                          </a:solidFill>
                          <a:latin typeface="Meiryo UI" panose="020B0604030504040204" pitchFamily="50" charset="-128"/>
                          <a:ea typeface="Meiryo UI" panose="020B0604030504040204" pitchFamily="50" charset="-128"/>
                        </a:rPr>
                        <a:t>施設への展開を目指し、</a:t>
                      </a:r>
                      <a:r>
                        <a:rPr kumimoji="1" lang="en-US" altLang="ja-JP" sz="800" b="0" dirty="0">
                          <a:solidFill>
                            <a:schemeClr val="tx1"/>
                          </a:solidFill>
                          <a:latin typeface="Meiryo UI" panose="020B0604030504040204" pitchFamily="50" charset="-128"/>
                          <a:ea typeface="Meiryo UI" panose="020B0604030504040204" pitchFamily="50" charset="-128"/>
                        </a:rPr>
                        <a:t>XXXXXX</a:t>
                      </a:r>
                      <a:r>
                        <a:rPr kumimoji="1" lang="ja-JP" altLang="en-US" sz="800" b="0" dirty="0">
                          <a:solidFill>
                            <a:schemeClr val="tx1"/>
                          </a:solidFill>
                          <a:latin typeface="Meiryo UI" panose="020B0604030504040204" pitchFamily="50" charset="-128"/>
                          <a:ea typeface="Meiryo UI" panose="020B0604030504040204" pitchFamily="50" charset="-128"/>
                        </a:rPr>
                        <a:t>の推進を図る。</a:t>
                      </a:r>
                    </a:p>
                  </a:txBody>
                  <a:tcPr marL="3600" marR="3600" marT="35459" marB="35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0038257"/>
                  </a:ext>
                </a:extLst>
              </a:tr>
              <a:tr h="1020509">
                <a:tc vMerge="1">
                  <a:txBody>
                    <a:bodyPr/>
                    <a:lstStyle/>
                    <a:p>
                      <a:pPr algn="ctr"/>
                      <a:endParaRPr kumimoji="1" lang="ja-JP" altLang="en-US" sz="900" b="0">
                        <a:solidFill>
                          <a:schemeClr val="bg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人材に関する施策</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schemeClr val="tx1"/>
                          </a:solidFill>
                          <a:effectLst/>
                          <a:highlight>
                            <a:srgbClr val="FFFF00"/>
                          </a:highligh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a:ln>
                            <a:noFill/>
                          </a:ln>
                          <a:solidFill>
                            <a:schemeClr val="tx1"/>
                          </a:solidFill>
                          <a:effectLst/>
                          <a:highlight>
                            <a:srgbClr val="FFFF00"/>
                          </a:highlight>
                          <a:uLnTx/>
                          <a:uFillTx/>
                          <a:latin typeface="Meiryo UI" panose="020B0604030504040204" pitchFamily="50" charset="-128"/>
                          <a:ea typeface="Meiryo UI" panose="020B0604030504040204" pitchFamily="50" charset="-128"/>
                          <a:cs typeface="+mn-cs"/>
                        </a:rPr>
                        <a:t>本事業を通して得られた効果を従業員に還元する展望が記載されているかどうか（賃金の上昇・待遇の改善・労働環境の改善　等）</a:t>
                      </a:r>
                      <a:endParaRPr kumimoji="1" lang="en-US" altLang="ja-JP" sz="8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導入システム・機器により浮いたコストを従業員の賃金の向上に充て、賃金</a:t>
                      </a:r>
                      <a:r>
                        <a:rPr kumimoji="1" lang="en-US" altLang="ja-JP" sz="8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X%</a:t>
                      </a:r>
                      <a:r>
                        <a:rPr kumimoji="1" lang="ja-JP" altLang="en-US" sz="8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の向上を目指す。</a:t>
                      </a:r>
                      <a:endParaRPr kumimoji="1" lang="en-US" altLang="ja-JP" sz="8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3600" marR="3600" marT="35459" marB="35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6859323"/>
                  </a:ext>
                </a:extLst>
              </a:tr>
              <a:tr h="1020509">
                <a:tc vMerge="1">
                  <a:txBody>
                    <a:bodyPr/>
                    <a:lstStyle/>
                    <a:p>
                      <a:endParaRPr dirty="0"/>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地域活性化に資する施策</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highlight>
                            <a:srgbClr val="FFFF00"/>
                          </a:highligh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chemeClr val="tx1"/>
                          </a:solidFill>
                          <a:effectLst/>
                          <a:highlight>
                            <a:srgbClr val="FFFF00"/>
                          </a:highlight>
                          <a:uLnTx/>
                          <a:uFillTx/>
                          <a:latin typeface="Meiryo UI" panose="020B0604030504040204" pitchFamily="50" charset="-128"/>
                          <a:ea typeface="Meiryo UI" panose="020B0604030504040204" pitchFamily="50" charset="-128"/>
                          <a:cs typeface="+mn-cs"/>
                        </a:rPr>
                        <a:t>本事業を通して得られた効果により、地域活性化に貢献する展望が記載されているかどうか（雇用の創出・地域の防災拠点として機能　等）</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導入システム・機器により性別・年齢に関わらず生産性を担保できる業務を確立し、地域における多様な人材の雇用創出に貢献する。</a:t>
                      </a:r>
                    </a:p>
                  </a:txBody>
                  <a:tcPr marL="3600" marR="3600" marT="35459" marB="35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6055528"/>
                  </a:ext>
                </a:extLst>
              </a:tr>
            </a:tbl>
          </a:graphicData>
        </a:graphic>
      </p:graphicFrame>
      <p:graphicFrame>
        <p:nvGraphicFramePr>
          <p:cNvPr id="5" name="表 4">
            <a:extLst>
              <a:ext uri="{FF2B5EF4-FFF2-40B4-BE49-F238E27FC236}">
                <a16:creationId xmlns:a16="http://schemas.microsoft.com/office/drawing/2014/main" id="{6C4C8D8B-5379-B333-C540-4ABABC81B7D2}"/>
              </a:ext>
            </a:extLst>
          </p:cNvPr>
          <p:cNvGraphicFramePr>
            <a:graphicFrameLocks noGrp="1"/>
          </p:cNvGraphicFramePr>
          <p:nvPr>
            <p:extLst>
              <p:ext uri="{D42A27DB-BD31-4B8C-83A1-F6EECF244321}">
                <p14:modId xmlns:p14="http://schemas.microsoft.com/office/powerpoint/2010/main" val="2358795275"/>
              </p:ext>
            </p:extLst>
          </p:nvPr>
        </p:nvGraphicFramePr>
        <p:xfrm>
          <a:off x="262998" y="841634"/>
          <a:ext cx="4309002" cy="5850758"/>
        </p:xfrm>
        <a:graphic>
          <a:graphicData uri="http://schemas.openxmlformats.org/drawingml/2006/table">
            <a:tbl>
              <a:tblPr firstRow="1" bandRow="1">
                <a:tableStyleId>{F2DE63D5-997A-4646-A377-4702673A728D}</a:tableStyleId>
              </a:tblPr>
              <a:tblGrid>
                <a:gridCol w="706042">
                  <a:extLst>
                    <a:ext uri="{9D8B030D-6E8A-4147-A177-3AD203B41FA5}">
                      <a16:colId xmlns:a16="http://schemas.microsoft.com/office/drawing/2014/main" val="523305797"/>
                    </a:ext>
                  </a:extLst>
                </a:gridCol>
                <a:gridCol w="682842">
                  <a:extLst>
                    <a:ext uri="{9D8B030D-6E8A-4147-A177-3AD203B41FA5}">
                      <a16:colId xmlns:a16="http://schemas.microsoft.com/office/drawing/2014/main" val="2276551709"/>
                    </a:ext>
                  </a:extLst>
                </a:gridCol>
                <a:gridCol w="1087780">
                  <a:extLst>
                    <a:ext uri="{9D8B030D-6E8A-4147-A177-3AD203B41FA5}">
                      <a16:colId xmlns:a16="http://schemas.microsoft.com/office/drawing/2014/main" val="3066159989"/>
                    </a:ext>
                  </a:extLst>
                </a:gridCol>
                <a:gridCol w="1832338">
                  <a:extLst>
                    <a:ext uri="{9D8B030D-6E8A-4147-A177-3AD203B41FA5}">
                      <a16:colId xmlns:a16="http://schemas.microsoft.com/office/drawing/2014/main" val="3141293027"/>
                    </a:ext>
                  </a:extLst>
                </a:gridCol>
              </a:tblGrid>
              <a:tr h="254192">
                <a:tc>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事業者名</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○○株式会社</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3657331709"/>
                  </a:ext>
                </a:extLst>
              </a:tr>
              <a:tr h="254192">
                <a:tc rowSpan="2">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会社情報</a:t>
                      </a: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資本金</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従業員数</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453853054"/>
                  </a:ext>
                </a:extLst>
              </a:tr>
              <a:tr h="254192">
                <a:tc vMerge="1">
                  <a:txBody>
                    <a:bodyPr/>
                    <a:lstStyle/>
                    <a:p>
                      <a:pPr algn="ctr" fontAlgn="ctr"/>
                      <a:endParaRPr lang="ja-JP" altLang="en-US" sz="900" b="0" i="0" u="none" strike="noStrike">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rPr>
                        <a:t>X,XXX</a:t>
                      </a:r>
                      <a:r>
                        <a:rPr kumimoji="1" lang="ja-JP" altLang="en-US" sz="900" b="0" dirty="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XXX</a:t>
                      </a:r>
                      <a:r>
                        <a:rPr kumimoji="1" lang="ja-JP" altLang="en-US" sz="900" b="0" dirty="0">
                          <a:solidFill>
                            <a:schemeClr val="tx1"/>
                          </a:solidFill>
                          <a:latin typeface="Meiryo UI" panose="020B0604030504040204" pitchFamily="50" charset="-128"/>
                          <a:ea typeface="Meiryo UI" panose="020B0604030504040204" pitchFamily="50" charset="-128"/>
                        </a:rPr>
                        <a:t>人</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7718179"/>
                  </a:ext>
                </a:extLst>
              </a:tr>
              <a:tr h="254192">
                <a:tc>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拠点数</a:t>
                      </a:r>
                      <a:endParaRPr lang="en-US" altLang="ja-JP" sz="900" b="0" i="0" u="none" strike="noStrike" dirty="0">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〇〇県に</a:t>
                      </a:r>
                      <a:r>
                        <a:rPr kumimoji="1" lang="en-US" altLang="ja-JP" sz="900" b="0" dirty="0">
                          <a:solidFill>
                            <a:schemeClr val="tx1"/>
                          </a:solidFill>
                          <a:latin typeface="Meiryo UI" panose="020B0604030504040204" pitchFamily="50" charset="-128"/>
                          <a:ea typeface="Meiryo UI" panose="020B0604030504040204" pitchFamily="50" charset="-128"/>
                        </a:rPr>
                        <a:t>X</a:t>
                      </a:r>
                      <a:r>
                        <a:rPr kumimoji="1" lang="ja-JP" altLang="en-US" sz="900" b="0" dirty="0">
                          <a:solidFill>
                            <a:schemeClr val="tx1"/>
                          </a:solidFill>
                          <a:latin typeface="Meiryo UI" panose="020B0604030504040204" pitchFamily="50" charset="-128"/>
                          <a:ea typeface="Meiryo UI" panose="020B0604030504040204" pitchFamily="50" charset="-128"/>
                        </a:rPr>
                        <a:t>カ所、〇〇県に</a:t>
                      </a:r>
                      <a:r>
                        <a:rPr kumimoji="1" lang="en-US" altLang="ja-JP" sz="900" b="0" dirty="0">
                          <a:solidFill>
                            <a:schemeClr val="tx1"/>
                          </a:solidFill>
                          <a:latin typeface="Meiryo UI" panose="020B0604030504040204" pitchFamily="50" charset="-128"/>
                          <a:ea typeface="Meiryo UI" panose="020B0604030504040204" pitchFamily="50" charset="-128"/>
                        </a:rPr>
                        <a:t>X</a:t>
                      </a:r>
                      <a:r>
                        <a:rPr kumimoji="1" lang="ja-JP" altLang="en-US" sz="900" b="0" dirty="0">
                          <a:solidFill>
                            <a:schemeClr val="tx1"/>
                          </a:solidFill>
                          <a:latin typeface="Meiryo UI" panose="020B0604030504040204" pitchFamily="50" charset="-128"/>
                          <a:ea typeface="Meiryo UI" panose="020B0604030504040204" pitchFamily="50" charset="-128"/>
                        </a:rPr>
                        <a:t>カ所、全国で計</a:t>
                      </a:r>
                      <a:r>
                        <a:rPr kumimoji="1" lang="en-US" altLang="ja-JP" sz="900" b="0" dirty="0">
                          <a:solidFill>
                            <a:schemeClr val="tx1"/>
                          </a:solidFill>
                          <a:latin typeface="Meiryo UI" panose="020B0604030504040204" pitchFamily="50" charset="-128"/>
                          <a:ea typeface="Meiryo UI" panose="020B0604030504040204" pitchFamily="50" charset="-128"/>
                        </a:rPr>
                        <a:t>X</a:t>
                      </a:r>
                      <a:r>
                        <a:rPr kumimoji="1" lang="ja-JP" altLang="en-US" sz="900" b="0" dirty="0">
                          <a:solidFill>
                            <a:schemeClr val="tx1"/>
                          </a:solidFill>
                          <a:latin typeface="Meiryo UI" panose="020B0604030504040204" pitchFamily="50" charset="-128"/>
                          <a:ea typeface="Meiryo UI" panose="020B0604030504040204" pitchFamily="50" charset="-128"/>
                        </a:rPr>
                        <a:t>カ所</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dirty="0"/>
                    </a:p>
                  </a:txBody>
                  <a:tcPr/>
                </a:tc>
                <a:extLst>
                  <a:ext uri="{0D108BD9-81ED-4DB2-BD59-A6C34878D82A}">
                    <a16:rowId xmlns:a16="http://schemas.microsoft.com/office/drawing/2014/main" val="4081246614"/>
                  </a:ext>
                </a:extLst>
              </a:tr>
              <a:tr h="254192">
                <a:tc>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施設名</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〇〇センター　</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3697386556"/>
                  </a:ext>
                </a:extLst>
              </a:tr>
              <a:tr h="254192">
                <a:tc>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所在地</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○○県○○市●●町</a:t>
                      </a:r>
                      <a:r>
                        <a:rPr kumimoji="1" lang="en-US" altLang="ja-JP" sz="900" b="0" dirty="0">
                          <a:solidFill>
                            <a:schemeClr val="tx1"/>
                          </a:solidFill>
                          <a:latin typeface="Meiryo UI" panose="020B0604030504040204" pitchFamily="50" charset="-128"/>
                          <a:ea typeface="Meiryo UI" panose="020B0604030504040204" pitchFamily="50" charset="-128"/>
                        </a:rPr>
                        <a:t>xx-xx-xx</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06966889"/>
                  </a:ext>
                </a:extLst>
              </a:tr>
              <a:tr h="254192">
                <a:tc>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委託先</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〇〇株式会社（システムと機器の双方を記載する）　</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2291391244"/>
                  </a:ext>
                </a:extLst>
              </a:tr>
              <a:tr h="262047">
                <a:tc rowSpan="2">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事業費</a:t>
                      </a:r>
                      <a:endParaRPr lang="en-US" altLang="ja-JP" sz="900" b="0"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（税抜）</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システム構築・連携</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自動化・機械化機器</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25104238"/>
                  </a:ext>
                </a:extLst>
              </a:tr>
              <a:tr h="262047">
                <a:tc vMerge="1">
                  <a:txBody>
                    <a:bodyPr/>
                    <a:lstStyle/>
                    <a:p>
                      <a:pPr algn="ctr" fontAlgn="ctr"/>
                      <a:endParaRPr lang="ja-JP" altLang="en-US" sz="900" b="0" i="0" u="none" strike="noStrike">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rPr>
                        <a:t>X,XXX</a:t>
                      </a:r>
                      <a:r>
                        <a:rPr kumimoji="1" lang="ja-JP" altLang="en-US" sz="900" b="0" dirty="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X,XXX</a:t>
                      </a:r>
                      <a:r>
                        <a:rPr kumimoji="1" lang="ja-JP" altLang="en-US" sz="900" b="0" dirty="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6744133"/>
                  </a:ext>
                </a:extLst>
              </a:tr>
              <a:tr h="262047">
                <a:tc rowSpan="2">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補助金</a:t>
                      </a:r>
                      <a:endParaRPr lang="en-US" altLang="ja-JP" sz="900" b="0"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申請額</a:t>
                      </a:r>
                      <a:endParaRPr lang="en-US" altLang="ja-JP" sz="900" b="0"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（税抜）</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システム構築・連携</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自動化・機械化機器</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620401477"/>
                  </a:ext>
                </a:extLst>
              </a:tr>
              <a:tr h="262047">
                <a:tc vMerge="1">
                  <a:txBody>
                    <a:bodyPr/>
                    <a:lstStyle/>
                    <a:p>
                      <a:pPr algn="ctr" fontAlgn="ctr"/>
                      <a:endParaRPr lang="ja-JP" altLang="en-US" sz="900" b="0" i="0" u="none" strike="noStrike">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X,XXX</a:t>
                      </a:r>
                      <a:r>
                        <a:rPr kumimoji="1" lang="ja-JP" altLang="en-US" sz="900" b="0" dirty="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X,XXX</a:t>
                      </a:r>
                      <a:r>
                        <a:rPr kumimoji="1" lang="ja-JP" altLang="en-US" sz="900" b="0" dirty="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94052"/>
                  </a:ext>
                </a:extLst>
              </a:tr>
              <a:tr h="1511613">
                <a:tc rowSpan="2">
                  <a:txBody>
                    <a:bodyPr/>
                    <a:lstStyle/>
                    <a:p>
                      <a:pPr algn="ctr"/>
                      <a:r>
                        <a:rPr kumimoji="1" lang="ja-JP" altLang="en-US" sz="900" b="0" dirty="0">
                          <a:solidFill>
                            <a:schemeClr val="bg1"/>
                          </a:solidFill>
                          <a:latin typeface="Meiryo UI" panose="020B0604030504040204" pitchFamily="50" charset="-128"/>
                          <a:ea typeface="Meiryo UI" panose="020B0604030504040204" pitchFamily="50" charset="-128"/>
                        </a:rPr>
                        <a:t>事業概要</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a:txBody>
                    <a:bodyPr/>
                    <a:lstStyle/>
                    <a:p>
                      <a:pPr algn="l"/>
                      <a:r>
                        <a:rPr kumimoji="1" lang="ja-JP" altLang="en-US" sz="900" b="0">
                          <a:solidFill>
                            <a:schemeClr val="tx1"/>
                          </a:solidFill>
                          <a:latin typeface="Meiryo UI" panose="020B0604030504040204" pitchFamily="50" charset="-128"/>
                          <a:ea typeface="Meiryo UI" panose="020B0604030504040204" pitchFamily="50" charset="-128"/>
                        </a:rPr>
                        <a:t>物流</a:t>
                      </a:r>
                      <a:r>
                        <a:rPr kumimoji="1" lang="en-US" altLang="ja-JP" sz="900" b="0">
                          <a:solidFill>
                            <a:schemeClr val="tx1"/>
                          </a:solidFill>
                          <a:latin typeface="Meiryo UI" panose="020B0604030504040204" pitchFamily="50" charset="-128"/>
                          <a:ea typeface="Meiryo UI" panose="020B0604030504040204" pitchFamily="50" charset="-128"/>
                        </a:rPr>
                        <a:t>DX</a:t>
                      </a:r>
                      <a:r>
                        <a:rPr kumimoji="1" lang="ja-JP" altLang="en-US" sz="900" b="0">
                          <a:solidFill>
                            <a:schemeClr val="tx1"/>
                          </a:solidFill>
                          <a:latin typeface="Meiryo UI" panose="020B0604030504040204" pitchFamily="50" charset="-128"/>
                          <a:ea typeface="Meiryo UI" panose="020B0604030504040204" pitchFamily="50" charset="-128"/>
                        </a:rPr>
                        <a:t>を</a:t>
                      </a:r>
                      <a:endParaRPr kumimoji="1" lang="en-US" altLang="ja-JP" sz="900" b="0">
                        <a:solidFill>
                          <a:schemeClr val="tx1"/>
                        </a:solidFill>
                        <a:latin typeface="Meiryo UI" panose="020B0604030504040204" pitchFamily="50" charset="-128"/>
                        <a:ea typeface="Meiryo UI" panose="020B0604030504040204" pitchFamily="50" charset="-128"/>
                      </a:endParaRPr>
                    </a:p>
                    <a:p>
                      <a:pPr algn="l"/>
                      <a:r>
                        <a:rPr kumimoji="1" lang="ja-JP" altLang="en-US" sz="900" b="0">
                          <a:solidFill>
                            <a:schemeClr val="tx1"/>
                          </a:solidFill>
                          <a:latin typeface="Meiryo UI" panose="020B0604030504040204" pitchFamily="50" charset="-128"/>
                          <a:ea typeface="Meiryo UI" panose="020B0604030504040204" pitchFamily="50" charset="-128"/>
                        </a:rPr>
                        <a:t>実施する</a:t>
                      </a:r>
                      <a:endParaRPr kumimoji="1" lang="en-US" altLang="ja-JP" sz="900" b="0">
                        <a:solidFill>
                          <a:schemeClr val="tx1"/>
                        </a:solidFill>
                        <a:latin typeface="Meiryo UI" panose="020B0604030504040204" pitchFamily="50" charset="-128"/>
                        <a:ea typeface="Meiryo UI" panose="020B0604030504040204" pitchFamily="50" charset="-128"/>
                      </a:endParaRPr>
                    </a:p>
                    <a:p>
                      <a:pPr algn="l"/>
                      <a:r>
                        <a:rPr kumimoji="1" lang="ja-JP" altLang="en-US" sz="900" b="0">
                          <a:solidFill>
                            <a:schemeClr val="tx1"/>
                          </a:solidFill>
                          <a:latin typeface="Meiryo UI" panose="020B0604030504040204" pitchFamily="50" charset="-128"/>
                          <a:ea typeface="Meiryo UI" panose="020B0604030504040204" pitchFamily="50" charset="-128"/>
                        </a:rPr>
                        <a:t>背景</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en-US" altLang="ja-JP" sz="900" i="0" dirty="0">
                          <a:solidFill>
                            <a:schemeClr val="tx1"/>
                          </a:solidFill>
                          <a:highlight>
                            <a:srgbClr val="FFFF00"/>
                          </a:highlight>
                          <a:latin typeface="Meiryo UI" panose="020B0604030504040204" pitchFamily="50" charset="-128"/>
                          <a:ea typeface="Meiryo UI" panose="020B0604030504040204" pitchFamily="50" charset="-128"/>
                        </a:rPr>
                        <a:t>※</a:t>
                      </a:r>
                      <a:r>
                        <a:rPr kumimoji="1" lang="ja-JP" altLang="en-US" sz="900" i="0" dirty="0">
                          <a:solidFill>
                            <a:schemeClr val="tx1"/>
                          </a:solidFill>
                          <a:highlight>
                            <a:srgbClr val="FFFF00"/>
                          </a:highlight>
                          <a:latin typeface="Meiryo UI" panose="020B0604030504040204" pitchFamily="50" charset="-128"/>
                          <a:ea typeface="Meiryo UI" panose="020B0604030504040204" pitchFamily="50" charset="-128"/>
                        </a:rPr>
                        <a:t>事業者および施設として抱える課題や具体的施策との整合性があるかどうか</a:t>
                      </a:r>
                      <a:endParaRPr lang="en-US" altLang="ja-JP" sz="900" dirty="0">
                        <a:solidFill>
                          <a:schemeClr val="tx1"/>
                        </a:solidFill>
                        <a:latin typeface="Meiryo UI" panose="020B0604030504040204" pitchFamily="50" charset="-128"/>
                        <a:ea typeface="Meiryo UI" panose="020B0604030504040204" pitchFamily="50" charset="-128"/>
                      </a:endParaRPr>
                    </a:p>
                    <a:p>
                      <a:r>
                        <a:rPr lang="en-US" altLang="ja-JP" sz="900" dirty="0">
                          <a:solidFill>
                            <a:schemeClr val="tx1"/>
                          </a:solidFill>
                          <a:latin typeface="Meiryo UI" panose="020B0604030504040204" pitchFamily="50" charset="-128"/>
                          <a:ea typeface="Meiryo UI" panose="020B0604030504040204" pitchFamily="50" charset="-128"/>
                        </a:rPr>
                        <a:t>XXX</a:t>
                      </a:r>
                      <a:r>
                        <a:rPr lang="ja-JP" altLang="en-US" sz="900" dirty="0">
                          <a:solidFill>
                            <a:schemeClr val="tx1"/>
                          </a:solidFill>
                          <a:latin typeface="Meiryo UI" panose="020B0604030504040204" pitchFamily="50" charset="-128"/>
                          <a:ea typeface="Meiryo UI" panose="020B0604030504040204" pitchFamily="50" charset="-128"/>
                        </a:rPr>
                        <a:t>によって</a:t>
                      </a:r>
                      <a:r>
                        <a:rPr lang="en-US" altLang="ja-JP" sz="900" dirty="0">
                          <a:solidFill>
                            <a:schemeClr val="tx1"/>
                          </a:solidFill>
                          <a:latin typeface="Meiryo UI" panose="020B0604030504040204" pitchFamily="50" charset="-128"/>
                          <a:ea typeface="Meiryo UI" panose="020B0604030504040204" pitchFamily="50" charset="-128"/>
                        </a:rPr>
                        <a:t>XXX</a:t>
                      </a:r>
                      <a:r>
                        <a:rPr lang="ja-JP" altLang="en-US" sz="900" dirty="0">
                          <a:solidFill>
                            <a:schemeClr val="tx1"/>
                          </a:solidFill>
                          <a:latin typeface="Meiryo UI" panose="020B0604030504040204" pitchFamily="50" charset="-128"/>
                          <a:ea typeface="Meiryo UI" panose="020B0604030504040204" pitchFamily="50" charset="-128"/>
                        </a:rPr>
                        <a:t>への対応が難しくなってきている。ついては今後の生産性向上を目論んだ物流</a:t>
                      </a:r>
                      <a:r>
                        <a:rPr lang="en-US" altLang="ja-JP" sz="900" dirty="0">
                          <a:solidFill>
                            <a:schemeClr val="tx1"/>
                          </a:solidFill>
                          <a:latin typeface="Meiryo UI" panose="020B0604030504040204" pitchFamily="50" charset="-128"/>
                          <a:ea typeface="Meiryo UI" panose="020B0604030504040204" pitchFamily="50" charset="-128"/>
                        </a:rPr>
                        <a:t>DX</a:t>
                      </a:r>
                      <a:r>
                        <a:rPr lang="ja-JP" altLang="en-US" sz="900" dirty="0">
                          <a:solidFill>
                            <a:schemeClr val="tx1"/>
                          </a:solidFill>
                          <a:latin typeface="Meiryo UI" panose="020B0604030504040204" pitchFamily="50" charset="-128"/>
                          <a:ea typeface="Meiryo UI" panose="020B0604030504040204" pitchFamily="50" charset="-128"/>
                        </a:rPr>
                        <a:t>の取組推進が必要である。</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872080281"/>
                  </a:ext>
                </a:extLst>
              </a:tr>
              <a:tr h="1511613">
                <a:tc vMerge="1">
                  <a:txBody>
                    <a:bodyPr/>
                    <a:lstStyle/>
                    <a:p>
                      <a:pPr algn="ctr"/>
                      <a:endParaRPr kumimoji="1" lang="ja-JP" altLang="en-US" sz="10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900" b="0">
                          <a:solidFill>
                            <a:schemeClr val="tx1"/>
                          </a:solidFill>
                          <a:latin typeface="Meiryo UI" panose="020B0604030504040204" pitchFamily="50" charset="-128"/>
                          <a:ea typeface="Meiryo UI" panose="020B0604030504040204" pitchFamily="50" charset="-128"/>
                        </a:rPr>
                        <a:t>期待される</a:t>
                      </a:r>
                      <a:endParaRPr kumimoji="1" lang="en-US" altLang="ja-JP" sz="900" b="0">
                        <a:solidFill>
                          <a:schemeClr val="tx1"/>
                        </a:solidFill>
                        <a:latin typeface="Meiryo UI" panose="020B0604030504040204" pitchFamily="50" charset="-128"/>
                        <a:ea typeface="Meiryo UI" panose="020B0604030504040204" pitchFamily="50" charset="-128"/>
                      </a:endParaRPr>
                    </a:p>
                    <a:p>
                      <a:pPr algn="l"/>
                      <a:r>
                        <a:rPr kumimoji="1" lang="ja-JP" altLang="en-US" sz="900" b="0">
                          <a:solidFill>
                            <a:schemeClr val="tx1"/>
                          </a:solidFill>
                          <a:latin typeface="Meiryo UI" panose="020B0604030504040204" pitchFamily="50" charset="-128"/>
                          <a:ea typeface="Meiryo UI" panose="020B0604030504040204" pitchFamily="50" charset="-128"/>
                        </a:rPr>
                        <a:t>効果</a:t>
                      </a:r>
                      <a:endParaRPr kumimoji="1" lang="en-US" altLang="ja-JP" sz="900" b="0">
                        <a:solidFill>
                          <a:schemeClr val="tx1"/>
                        </a:solidFill>
                        <a:latin typeface="Meiryo UI" panose="020B0604030504040204" pitchFamily="50" charset="-128"/>
                        <a:ea typeface="Meiryo UI" panose="020B0604030504040204" pitchFamily="50" charset="-128"/>
                      </a:endParaRPr>
                    </a:p>
                    <a:p>
                      <a:pPr algn="l"/>
                      <a:r>
                        <a:rPr kumimoji="1" lang="en-US" altLang="ja-JP" sz="900" b="0">
                          <a:solidFill>
                            <a:schemeClr val="tx1"/>
                          </a:solidFill>
                          <a:latin typeface="Meiryo UI" panose="020B0604030504040204" pitchFamily="50" charset="-128"/>
                          <a:ea typeface="Meiryo UI" panose="020B0604030504040204" pitchFamily="50" charset="-128"/>
                        </a:rPr>
                        <a:t>※</a:t>
                      </a:r>
                      <a:r>
                        <a:rPr kumimoji="1" lang="ja-JP" altLang="en-US" sz="900" b="0">
                          <a:solidFill>
                            <a:schemeClr val="tx1"/>
                          </a:solidFill>
                          <a:latin typeface="Meiryo UI" panose="020B0604030504040204" pitchFamily="50" charset="-128"/>
                          <a:ea typeface="Meiryo UI" panose="020B0604030504040204" pitchFamily="50" charset="-128"/>
                        </a:rPr>
                        <a:t>定量化されていることが望ましい。</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en-US" altLang="ja-JP" sz="900" dirty="0">
                          <a:solidFill>
                            <a:schemeClr val="tx1"/>
                          </a:solidFill>
                          <a:highlight>
                            <a:srgbClr val="FFFF00"/>
                          </a:highlight>
                          <a:latin typeface="Meiryo UI" panose="020B0604030504040204" pitchFamily="50" charset="-128"/>
                          <a:ea typeface="Meiryo UI" panose="020B0604030504040204" pitchFamily="50" charset="-128"/>
                        </a:rPr>
                        <a:t>※</a:t>
                      </a:r>
                      <a:r>
                        <a:rPr kumimoji="1" lang="ja-JP" altLang="en-US" sz="900" dirty="0">
                          <a:solidFill>
                            <a:schemeClr val="tx1"/>
                          </a:solidFill>
                          <a:highlight>
                            <a:srgbClr val="FFFF00"/>
                          </a:highlight>
                          <a:latin typeface="Meiryo UI" panose="020B0604030504040204" pitchFamily="50" charset="-128"/>
                          <a:ea typeface="Meiryo UI" panose="020B0604030504040204" pitchFamily="50" charset="-128"/>
                        </a:rPr>
                        <a:t>本事業の取組により期待される効果を記載する（定量・定性の双方が望ましい）</a:t>
                      </a:r>
                      <a:endParaRPr kumimoji="1" lang="en-US" altLang="ja-JP" sz="900" dirty="0">
                        <a:solidFill>
                          <a:schemeClr val="tx1"/>
                        </a:solidFill>
                        <a:highlight>
                          <a:srgbClr val="FFFF00"/>
                        </a:highlight>
                        <a:latin typeface="Meiryo UI" panose="020B0604030504040204" pitchFamily="50" charset="-128"/>
                        <a:ea typeface="Meiryo UI" panose="020B0604030504040204" pitchFamily="50" charset="-128"/>
                      </a:endParaRPr>
                    </a:p>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latin typeface="Meiryo UI" panose="020B0604030504040204" pitchFamily="50" charset="-128"/>
                          <a:ea typeface="Meiryo UI" panose="020B0604030504040204" pitchFamily="50" charset="-128"/>
                        </a:rPr>
                        <a:t>作業動線の改善による品質向上</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latin typeface="Meiryo UI" panose="020B0604030504040204" pitchFamily="50" charset="-128"/>
                          <a:ea typeface="Meiryo UI" panose="020B0604030504040204" pitchFamily="50" charset="-128"/>
                        </a:rPr>
                        <a:t>作業効率の向上による施設内の省人化、等</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99158157"/>
                  </a:ext>
                </a:extLst>
              </a:tr>
            </a:tbl>
          </a:graphicData>
        </a:graphic>
      </p:graphicFrame>
    </p:spTree>
    <p:extLst>
      <p:ext uri="{BB962C8B-B14F-4D97-AF65-F5344CB8AC3E}">
        <p14:creationId xmlns:p14="http://schemas.microsoft.com/office/powerpoint/2010/main" val="522616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6C2610-93FA-FA89-DFC1-734403517762}"/>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0C3E69D-4B71-756D-2F6C-B012C1458212}"/>
              </a:ext>
            </a:extLst>
          </p:cNvPr>
          <p:cNvSpPr>
            <a:spLocks noGrp="1"/>
          </p:cNvSpPr>
          <p:nvPr>
            <p:ph type="sldNum" sz="quarter" idx="12"/>
          </p:nvPr>
        </p:nvSpPr>
        <p:spPr/>
        <p:txBody>
          <a:bodyPr/>
          <a:lstStyle/>
          <a:p>
            <a:pPr>
              <a:defRPr/>
            </a:pPr>
            <a:fld id="{F6C2E01A-B428-4AA5-B116-BB9AC8521681}" type="slidenum">
              <a:rPr lang="en-US" altLang="ja-JP" smtClean="0">
                <a:solidFill>
                  <a:srgbClr val="000000"/>
                </a:solidFill>
              </a:rPr>
              <a:pPr>
                <a:defRPr/>
              </a:pPr>
              <a:t>9</a:t>
            </a:fld>
            <a:endParaRPr lang="en-US" altLang="ja-JP">
              <a:solidFill>
                <a:srgbClr val="000000"/>
              </a:solidFill>
            </a:endParaRPr>
          </a:p>
        </p:txBody>
      </p:sp>
      <p:sp>
        <p:nvSpPr>
          <p:cNvPr id="3" name="Rectangle 15">
            <a:extLst>
              <a:ext uri="{FF2B5EF4-FFF2-40B4-BE49-F238E27FC236}">
                <a16:creationId xmlns:a16="http://schemas.microsoft.com/office/drawing/2014/main" id="{54E004BC-51FC-4FD7-C47B-02AEFF22277F}"/>
              </a:ext>
            </a:extLst>
          </p:cNvPr>
          <p:cNvSpPr/>
          <p:nvPr/>
        </p:nvSpPr>
        <p:spPr>
          <a:xfrm>
            <a:off x="152401" y="1599123"/>
            <a:ext cx="8753467" cy="0"/>
          </a:xfrm>
          <a:prstGeom prst="rect">
            <a:avLst/>
          </a:prstGeom>
          <a:solidFill>
            <a:srgbClr val="D6D6E8"/>
          </a:solidFill>
          <a:ln w="9525">
            <a:solidFill>
              <a:srgbClr val="002060"/>
            </a:solidFill>
          </a:ln>
        </p:spPr>
        <p:txBody>
          <a:bodyPr vertOverflow="overflow" horzOverflow="overflow" wrap="square" tIns="36000" bIns="36000" rtlCol="0" anchor="b">
            <a:noAutofit/>
          </a:bodyPr>
          <a:lstStyle/>
          <a:p>
            <a:pPr marR="0" lvl="0" algn="ctr" defTabSz="914400" rtl="0" eaLnBrk="1" fontAlgn="base" latinLnBrk="0" hangingPunct="1">
              <a:lnSpc>
                <a:spcPct val="130000"/>
              </a:lnSpc>
              <a:spcBef>
                <a:spcPct val="0"/>
              </a:spcBef>
              <a:spcAft>
                <a:spcPct val="0"/>
              </a:spcAft>
              <a:buClrTx/>
              <a:buSzTx/>
              <a:tabLst/>
              <a:defRPr/>
            </a:pPr>
            <a:r>
              <a:rPr kumimoji="1" lang="ja-JP" altLang="en-US" sz="1400">
                <a:solidFill>
                  <a:srgbClr val="000000"/>
                </a:solidFill>
                <a:latin typeface="Meiryo UI" panose="020B0604030504040204" pitchFamily="50" charset="-128"/>
                <a:ea typeface="Meiryo UI" panose="020B0604030504040204" pitchFamily="50" charset="-128"/>
                <a:cs typeface="メイリオ"/>
              </a:rPr>
              <a:t>事業スケジュール</a:t>
            </a:r>
            <a:endParaRPr kumimoji="1" lang="en-US" altLang="ja-JP"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endParaRPr>
          </a:p>
        </p:txBody>
      </p:sp>
      <p:sp>
        <p:nvSpPr>
          <p:cNvPr id="5" name="テキスト ボックス 4">
            <a:extLst>
              <a:ext uri="{FF2B5EF4-FFF2-40B4-BE49-F238E27FC236}">
                <a16:creationId xmlns:a16="http://schemas.microsoft.com/office/drawing/2014/main" id="{79BF6F26-19A1-A5C8-B8E6-3200C1A2E26A}"/>
              </a:ext>
            </a:extLst>
          </p:cNvPr>
          <p:cNvSpPr txBox="1"/>
          <p:nvPr/>
        </p:nvSpPr>
        <p:spPr>
          <a:xfrm>
            <a:off x="257175" y="842830"/>
            <a:ext cx="8648692" cy="430887"/>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事業スケジュールの項目</a:t>
            </a:r>
            <a:r>
              <a:rPr lang="en-US" altLang="ja-JP" sz="1100" b="1" dirty="0">
                <a:latin typeface="Meiryo UI" panose="020B0604030504040204" pitchFamily="50" charset="-128"/>
                <a:ea typeface="Meiryo UI" panose="020B0604030504040204" pitchFamily="50" charset="-128"/>
              </a:rPr>
              <a:t>4~5</a:t>
            </a:r>
            <a:r>
              <a:rPr lang="ja-JP" altLang="en-US" sz="1100" b="1" dirty="0">
                <a:latin typeface="Meiryo UI" panose="020B0604030504040204" pitchFamily="50" charset="-128"/>
                <a:ea typeface="Meiryo UI" panose="020B0604030504040204" pitchFamily="50" charset="-128"/>
              </a:rPr>
              <a:t>については、補助対象期間内の実施となることが分かるように記入してください</a:t>
            </a:r>
            <a:endParaRPr lang="en-US" altLang="ja-JP" sz="1100" b="1" dirty="0">
              <a:latin typeface="Meiryo UI" panose="020B0604030504040204" pitchFamily="50" charset="-128"/>
              <a:ea typeface="Meiryo UI" panose="020B0604030504040204" pitchFamily="50" charset="-128"/>
            </a:endParaRPr>
          </a:p>
        </p:txBody>
      </p:sp>
      <p:graphicFrame>
        <p:nvGraphicFramePr>
          <p:cNvPr id="6" name="表 4">
            <a:extLst>
              <a:ext uri="{FF2B5EF4-FFF2-40B4-BE49-F238E27FC236}">
                <a16:creationId xmlns:a16="http://schemas.microsoft.com/office/drawing/2014/main" id="{D92C1E95-25A5-348C-CF31-5F69A30FA4DF}"/>
              </a:ext>
            </a:extLst>
          </p:cNvPr>
          <p:cNvGraphicFramePr>
            <a:graphicFrameLocks noGrp="1"/>
          </p:cNvGraphicFramePr>
          <p:nvPr>
            <p:extLst>
              <p:ext uri="{D42A27DB-BD31-4B8C-83A1-F6EECF244321}">
                <p14:modId xmlns:p14="http://schemas.microsoft.com/office/powerpoint/2010/main" val="24200848"/>
              </p:ext>
            </p:extLst>
          </p:nvPr>
        </p:nvGraphicFramePr>
        <p:xfrm>
          <a:off x="152401" y="1691235"/>
          <a:ext cx="8753469" cy="4976265"/>
        </p:xfrm>
        <a:graphic>
          <a:graphicData uri="http://schemas.openxmlformats.org/drawingml/2006/table">
            <a:tbl>
              <a:tblPr firstRow="1" bandRow="1">
                <a:tableStyleId>{C083E6E3-FA7D-4D7B-A595-EF9225AFEA82}</a:tableStyleId>
              </a:tblPr>
              <a:tblGrid>
                <a:gridCol w="424334">
                  <a:extLst>
                    <a:ext uri="{9D8B030D-6E8A-4147-A177-3AD203B41FA5}">
                      <a16:colId xmlns:a16="http://schemas.microsoft.com/office/drawing/2014/main" val="2410514859"/>
                    </a:ext>
                  </a:extLst>
                </a:gridCol>
                <a:gridCol w="819167">
                  <a:extLst>
                    <a:ext uri="{9D8B030D-6E8A-4147-A177-3AD203B41FA5}">
                      <a16:colId xmlns:a16="http://schemas.microsoft.com/office/drawing/2014/main" val="1604511688"/>
                    </a:ext>
                  </a:extLst>
                </a:gridCol>
                <a:gridCol w="1127936">
                  <a:extLst>
                    <a:ext uri="{9D8B030D-6E8A-4147-A177-3AD203B41FA5}">
                      <a16:colId xmlns:a16="http://schemas.microsoft.com/office/drawing/2014/main" val="20002"/>
                    </a:ext>
                  </a:extLst>
                </a:gridCol>
                <a:gridCol w="797754">
                  <a:extLst>
                    <a:ext uri="{9D8B030D-6E8A-4147-A177-3AD203B41FA5}">
                      <a16:colId xmlns:a16="http://schemas.microsoft.com/office/drawing/2014/main" val="3453622333"/>
                    </a:ext>
                  </a:extLst>
                </a:gridCol>
                <a:gridCol w="797754">
                  <a:extLst>
                    <a:ext uri="{9D8B030D-6E8A-4147-A177-3AD203B41FA5}">
                      <a16:colId xmlns:a16="http://schemas.microsoft.com/office/drawing/2014/main" val="20005"/>
                    </a:ext>
                  </a:extLst>
                </a:gridCol>
                <a:gridCol w="797754">
                  <a:extLst>
                    <a:ext uri="{9D8B030D-6E8A-4147-A177-3AD203B41FA5}">
                      <a16:colId xmlns:a16="http://schemas.microsoft.com/office/drawing/2014/main" val="20006"/>
                    </a:ext>
                  </a:extLst>
                </a:gridCol>
                <a:gridCol w="797754">
                  <a:extLst>
                    <a:ext uri="{9D8B030D-6E8A-4147-A177-3AD203B41FA5}">
                      <a16:colId xmlns:a16="http://schemas.microsoft.com/office/drawing/2014/main" val="20007"/>
                    </a:ext>
                  </a:extLst>
                </a:gridCol>
                <a:gridCol w="797754">
                  <a:extLst>
                    <a:ext uri="{9D8B030D-6E8A-4147-A177-3AD203B41FA5}">
                      <a16:colId xmlns:a16="http://schemas.microsoft.com/office/drawing/2014/main" val="20012"/>
                    </a:ext>
                  </a:extLst>
                </a:gridCol>
                <a:gridCol w="797754">
                  <a:extLst>
                    <a:ext uri="{9D8B030D-6E8A-4147-A177-3AD203B41FA5}">
                      <a16:colId xmlns:a16="http://schemas.microsoft.com/office/drawing/2014/main" val="20013"/>
                    </a:ext>
                  </a:extLst>
                </a:gridCol>
                <a:gridCol w="797754">
                  <a:extLst>
                    <a:ext uri="{9D8B030D-6E8A-4147-A177-3AD203B41FA5}">
                      <a16:colId xmlns:a16="http://schemas.microsoft.com/office/drawing/2014/main" val="2126915412"/>
                    </a:ext>
                  </a:extLst>
                </a:gridCol>
                <a:gridCol w="797754">
                  <a:extLst>
                    <a:ext uri="{9D8B030D-6E8A-4147-A177-3AD203B41FA5}">
                      <a16:colId xmlns:a16="http://schemas.microsoft.com/office/drawing/2014/main" val="20014"/>
                    </a:ext>
                  </a:extLst>
                </a:gridCol>
              </a:tblGrid>
              <a:tr h="303320">
                <a:tc rowSpan="2"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rowSpan="2"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gridSpan="8">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bg1"/>
                          </a:solidFill>
                          <a:latin typeface="Meiryo UI" panose="020B0604030504040204" pitchFamily="50" charset="-128"/>
                          <a:ea typeface="Meiryo UI" panose="020B0604030504040204" pitchFamily="50" charset="-128"/>
                        </a:rPr>
                        <a:t>R7</a:t>
                      </a:r>
                      <a:r>
                        <a:rPr kumimoji="1" lang="ja-JP" altLang="en-US" sz="1200" b="1" dirty="0">
                          <a:solidFill>
                            <a:schemeClr val="bg1"/>
                          </a:solidFill>
                          <a:latin typeface="Meiryo UI" panose="020B0604030504040204" pitchFamily="50" charset="-128"/>
                          <a:ea typeface="Meiryo UI" panose="020B0604030504040204" pitchFamily="50" charset="-128"/>
                        </a:rPr>
                        <a:t>年度</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endParaRPr kumimoji="1" lang="ja-JP" altLang="en-US"/>
                    </a:p>
                  </a:txBody>
                  <a:tcPr>
                    <a:lnL w="12700" cap="flat" cmpd="sng" algn="ctr">
                      <a:solidFill>
                        <a:schemeClr val="bg1">
                          <a:lumMod val="75000"/>
                        </a:schemeClr>
                      </a:solidFill>
                      <a:prstDash val="solid"/>
                      <a:round/>
                      <a:headEnd type="none" w="med" len="med"/>
                      <a:tailEnd type="none" w="med" len="med"/>
                    </a:ln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538788871"/>
                  </a:ext>
                </a:extLst>
              </a:tr>
              <a:tr h="284106">
                <a:tc gridSpan="3" vMerge="1">
                  <a:txBody>
                    <a:bodyPr/>
                    <a:lstStyle/>
                    <a:p>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vMerge="1">
                  <a:txBody>
                    <a:bodyPr/>
                    <a:lstStyle/>
                    <a:p>
                      <a:endParaRPr kumimoji="1" lang="ja-JP" altLang="en-US"/>
                    </a:p>
                  </a:txBody>
                  <a:tcPr/>
                </a:tc>
                <a:tc>
                  <a:txBody>
                    <a:bodyPr/>
                    <a:lstStyle/>
                    <a:p>
                      <a:pPr algn="ct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5</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6</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ctr"/>
                      <a:r>
                        <a:rPr kumimoji="1" lang="en-US" altLang="ja-JP" sz="1200" dirty="0">
                          <a:latin typeface="Meiryo UI" panose="020B0604030504040204" pitchFamily="50" charset="-128"/>
                          <a:ea typeface="Meiryo UI" panose="020B0604030504040204" pitchFamily="50" charset="-128"/>
                        </a:rPr>
                        <a:t>7</a:t>
                      </a:r>
                      <a:r>
                        <a:rPr kumimoji="1" lang="ja-JP" altLang="en-US" sz="1200" dirty="0">
                          <a:latin typeface="Meiryo UI" panose="020B0604030504040204" pitchFamily="50" charset="-128"/>
                          <a:ea typeface="Meiryo UI" panose="020B0604030504040204" pitchFamily="50" charset="-128"/>
                        </a:rPr>
                        <a:t>月～</a:t>
                      </a:r>
                      <a:r>
                        <a:rPr kumimoji="1" lang="en-US" altLang="ja-JP" sz="1200" dirty="0">
                          <a:latin typeface="Meiryo UI" panose="020B0604030504040204" pitchFamily="50" charset="-128"/>
                          <a:ea typeface="Meiryo UI" panose="020B0604030504040204" pitchFamily="50" charset="-128"/>
                        </a:rPr>
                        <a:t>12</a:t>
                      </a:r>
                      <a:r>
                        <a:rPr kumimoji="1" lang="ja-JP" altLang="en-US" sz="1200" dirty="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dirty="0"/>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1</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2</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3</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626977">
                <a:tc>
                  <a:txBody>
                    <a:bodyPr/>
                    <a:lstStyle/>
                    <a:p>
                      <a:pPr algn="ctr"/>
                      <a:r>
                        <a:rPr kumimoji="1" lang="en-US" altLang="ja-JP" sz="1200">
                          <a:latin typeface="Meiryo UI" panose="020B0604030504040204" pitchFamily="50" charset="-128"/>
                          <a:ea typeface="Meiryo UI" panose="020B0604030504040204" pitchFamily="50" charset="-128"/>
                        </a:rPr>
                        <a:t>1</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gridSpan="2">
                  <a:txBody>
                    <a:bodyPr/>
                    <a:lstStyle/>
                    <a:p>
                      <a:pPr algn="l"/>
                      <a:r>
                        <a:rPr kumimoji="1" lang="ja-JP" altLang="en-US" sz="1200" dirty="0">
                          <a:latin typeface="Meiryo UI" panose="020B0604030504040204" pitchFamily="50" charset="-128"/>
                          <a:ea typeface="Meiryo UI" panose="020B0604030504040204" pitchFamily="50" charset="-128"/>
                        </a:rPr>
                        <a:t>事前調査</a:t>
                      </a:r>
                      <a:endParaRPr kumimoji="1"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53738171"/>
                  </a:ext>
                </a:extLst>
              </a:tr>
              <a:tr h="626977">
                <a:tc>
                  <a:txBody>
                    <a:bodyPr/>
                    <a:lstStyle/>
                    <a:p>
                      <a:pPr algn="ctr"/>
                      <a:r>
                        <a:rPr kumimoji="1" lang="en-US" altLang="ja-JP" sz="1200">
                          <a:latin typeface="Meiryo UI" panose="020B0604030504040204" pitchFamily="50" charset="-128"/>
                          <a:ea typeface="Meiryo UI" panose="020B0604030504040204" pitchFamily="50" charset="-128"/>
                        </a:rPr>
                        <a:t>2</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gridSpan="2">
                  <a:txBody>
                    <a:bodyPr/>
                    <a:lstStyle/>
                    <a:p>
                      <a:pPr algn="l"/>
                      <a:r>
                        <a:rPr kumimoji="1" lang="ja-JP" altLang="en-US" sz="1200" dirty="0">
                          <a:latin typeface="Meiryo UI" panose="020B0604030504040204" pitchFamily="50" charset="-128"/>
                          <a:ea typeface="Meiryo UI" panose="020B0604030504040204" pitchFamily="50" charset="-128"/>
                        </a:rPr>
                        <a:t>計画策定</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83939788"/>
                  </a:ext>
                </a:extLst>
              </a:tr>
              <a:tr h="626977">
                <a:tc>
                  <a:txBody>
                    <a:bodyPr/>
                    <a:lstStyle/>
                    <a:p>
                      <a:pPr algn="ctr"/>
                      <a:r>
                        <a:rPr kumimoji="1" lang="en-US" altLang="ja-JP" sz="1200">
                          <a:latin typeface="Meiryo UI" panose="020B0604030504040204" pitchFamily="50" charset="-128"/>
                          <a:ea typeface="Meiryo UI" panose="020B0604030504040204" pitchFamily="50" charset="-128"/>
                        </a:rPr>
                        <a:t>3</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gridSpan="2">
                  <a:txBody>
                    <a:bodyPr/>
                    <a:lstStyle/>
                    <a:p>
                      <a:pPr algn="l"/>
                      <a:r>
                        <a:rPr kumimoji="1" lang="ja-JP" altLang="en-US" sz="1200" dirty="0">
                          <a:latin typeface="Meiryo UI" panose="020B0604030504040204" pitchFamily="50" charset="-128"/>
                          <a:ea typeface="Meiryo UI" panose="020B0604030504040204" pitchFamily="50" charset="-128"/>
                        </a:rPr>
                        <a:t>見積取得</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6127260"/>
                  </a:ext>
                </a:extLst>
              </a:tr>
              <a:tr h="626977">
                <a:tc rowSpan="2">
                  <a:txBody>
                    <a:bodyPr/>
                    <a:lstStyle/>
                    <a:p>
                      <a:pPr algn="ctr"/>
                      <a:r>
                        <a:rPr kumimoji="1" lang="en-US" altLang="ja-JP" sz="1200">
                          <a:latin typeface="Meiryo UI" panose="020B0604030504040204" pitchFamily="50" charset="-128"/>
                          <a:ea typeface="Meiryo UI" panose="020B0604030504040204" pitchFamily="50" charset="-128"/>
                        </a:rPr>
                        <a:t>4</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rowSpan="2">
                  <a:txBody>
                    <a:bodyPr/>
                    <a:lstStyle/>
                    <a:p>
                      <a:pPr algn="l"/>
                      <a:r>
                        <a:rPr kumimoji="1" lang="ja-JP" altLang="en-US" sz="1200" b="1" dirty="0">
                          <a:latin typeface="Meiryo UI" panose="020B0604030504040204" pitchFamily="50" charset="-128"/>
                          <a:ea typeface="Meiryo UI" panose="020B0604030504040204" pitchFamily="50" charset="-128"/>
                        </a:rPr>
                        <a:t>実施</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l"/>
                      <a:r>
                        <a:rPr kumimoji="1" lang="ja-JP" altLang="en-US" sz="1200" b="1" dirty="0">
                          <a:latin typeface="Meiryo UI" panose="020B0604030504040204" pitchFamily="50" charset="-128"/>
                          <a:ea typeface="Meiryo UI" panose="020B0604030504040204" pitchFamily="50" charset="-128"/>
                        </a:rPr>
                        <a:t>システム</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3886104"/>
                  </a:ext>
                </a:extLst>
              </a:tr>
              <a:tr h="626977">
                <a:tc vMerge="1">
                  <a:txBody>
                    <a:bodyPr/>
                    <a:lstStyle/>
                    <a:p>
                      <a:endParaRPr kumimoji="1" lang="ja-JP" altLang="en-US"/>
                    </a:p>
                  </a:txBody>
                  <a:tcPr>
                    <a:lnT w="12700" cap="flat" cmpd="sng" algn="ctr">
                      <a:solidFill>
                        <a:schemeClr val="bg1">
                          <a:lumMod val="75000"/>
                        </a:schemeClr>
                      </a:solidFill>
                      <a:prstDash val="solid"/>
                      <a:round/>
                      <a:headEnd type="none" w="med" len="med"/>
                      <a:tailEnd type="none" w="med" len="med"/>
                    </a:lnT>
                  </a:tcPr>
                </a:tc>
                <a:tc vMerge="1">
                  <a:txBody>
                    <a:bodyPr/>
                    <a:lstStyle/>
                    <a:p>
                      <a:endParaRPr kumimoji="1" lang="ja-JP" altLang="en-US"/>
                    </a:p>
                  </a:txBody>
                  <a:tcPr>
                    <a:lnT w="12700" cap="flat" cmpd="sng" algn="ctr">
                      <a:solidFill>
                        <a:schemeClr val="bg1">
                          <a:lumMod val="75000"/>
                        </a:schemeClr>
                      </a:solidFill>
                      <a:prstDash val="solid"/>
                      <a:round/>
                      <a:headEnd type="none" w="med" len="med"/>
                      <a:tailEnd type="none" w="med" len="med"/>
                    </a:lnT>
                  </a:tcPr>
                </a:tc>
                <a:tc>
                  <a:txBody>
                    <a:bodyPr/>
                    <a:lstStyle/>
                    <a:p>
                      <a:pPr algn="l"/>
                      <a:r>
                        <a:rPr kumimoji="1" lang="ja-JP" altLang="en-US" sz="1200" b="1" dirty="0">
                          <a:latin typeface="Meiryo UI" panose="020B0604030504040204" pitchFamily="50" charset="-128"/>
                          <a:ea typeface="Meiryo UI" panose="020B0604030504040204" pitchFamily="50" charset="-128"/>
                        </a:rPr>
                        <a:t>機器</a:t>
                      </a: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626977">
                <a:tc>
                  <a:txBody>
                    <a:bodyPr/>
                    <a:lstStyle/>
                    <a:p>
                      <a:pPr algn="ctr"/>
                      <a:r>
                        <a:rPr kumimoji="1" lang="en-US" altLang="ja-JP" sz="1200">
                          <a:latin typeface="Meiryo UI" panose="020B0604030504040204" pitchFamily="50" charset="-128"/>
                          <a:ea typeface="Meiryo UI" panose="020B0604030504040204" pitchFamily="50" charset="-128"/>
                        </a:rPr>
                        <a:t>5</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pPr algn="l"/>
                      <a:r>
                        <a:rPr kumimoji="1" lang="ja-JP" altLang="en-US" sz="1200" dirty="0">
                          <a:latin typeface="Meiryo UI" panose="020B0604030504040204" pitchFamily="50" charset="-128"/>
                          <a:ea typeface="Meiryo UI" panose="020B0604030504040204" pitchFamily="50" charset="-128"/>
                        </a:rPr>
                        <a:t>効果検証</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kumimoji="1" lang="ja-JP" altLang="en-US"/>
                    </a:p>
                  </a:txBody>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9804249"/>
                  </a:ext>
                </a:extLst>
              </a:tr>
              <a:tr h="626977">
                <a:tc>
                  <a:txBody>
                    <a:bodyPr/>
                    <a:lstStyle/>
                    <a:p>
                      <a:pPr algn="ctr"/>
                      <a:r>
                        <a:rPr kumimoji="1" lang="en-US" altLang="ja-JP" sz="1200" dirty="0">
                          <a:latin typeface="Meiryo UI" panose="020B0604030504040204" pitchFamily="50" charset="-128"/>
                          <a:ea typeface="Meiryo UI" panose="020B0604030504040204" pitchFamily="50" charset="-128"/>
                        </a:rPr>
                        <a:t>6</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pPr algn="l"/>
                      <a:r>
                        <a:rPr kumimoji="1" lang="ja-JP" altLang="en-US" sz="1200" dirty="0">
                          <a:latin typeface="Meiryo UI" panose="020B0604030504040204" pitchFamily="50" charset="-128"/>
                          <a:ea typeface="Meiryo UI" panose="020B0604030504040204" pitchFamily="50" charset="-128"/>
                        </a:rPr>
                        <a:t>完了実績報告</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36484113"/>
                  </a:ext>
                </a:extLst>
              </a:tr>
            </a:tbl>
          </a:graphicData>
        </a:graphic>
      </p:graphicFrame>
      <p:sp>
        <p:nvSpPr>
          <p:cNvPr id="7" name="矢印: 五方向 6">
            <a:extLst>
              <a:ext uri="{FF2B5EF4-FFF2-40B4-BE49-F238E27FC236}">
                <a16:creationId xmlns:a16="http://schemas.microsoft.com/office/drawing/2014/main" id="{91AB2C75-B618-8911-F7C9-4AC6FE54BBDC}"/>
              </a:ext>
            </a:extLst>
          </p:cNvPr>
          <p:cNvSpPr/>
          <p:nvPr/>
        </p:nvSpPr>
        <p:spPr>
          <a:xfrm>
            <a:off x="2543588" y="2461982"/>
            <a:ext cx="767846" cy="288000"/>
          </a:xfrm>
          <a:prstGeom prst="homePlate">
            <a:avLst/>
          </a:prstGeom>
          <a:solidFill>
            <a:schemeClr val="accent4">
              <a:lumMod val="60000"/>
              <a:lumOff val="40000"/>
            </a:schemeClr>
          </a:solidFill>
          <a:ln w="25400" cap="flat" cmpd="sng" algn="ctr">
            <a:solidFill>
              <a:schemeClr val="accent4">
                <a:lumMod val="60000"/>
                <a:lumOff val="40000"/>
              </a:schemeClr>
            </a:solidFill>
            <a:prstDash val="solid"/>
          </a:ln>
          <a:effectLst/>
        </p:spPr>
        <p:txBody>
          <a:bodyPr rtlCol="0" anchor="ctr"/>
          <a:lstStyle/>
          <a:p>
            <a:pPr algn="ctr" defTabSz="844083"/>
            <a:endParaRPr lang="ja-JP" altLang="en-US" sz="1292" kern="0">
              <a:solidFill>
                <a:srgbClr val="FFFFFF"/>
              </a:solidFill>
              <a:latin typeface="Meiryo UI" panose="020B0604030504040204" pitchFamily="50" charset="-128"/>
              <a:ea typeface="Meiryo UI" panose="020B0604030504040204" pitchFamily="50" charset="-128"/>
            </a:endParaRPr>
          </a:p>
        </p:txBody>
      </p:sp>
      <p:sp>
        <p:nvSpPr>
          <p:cNvPr id="9" name="矢印: 五方向 8">
            <a:extLst>
              <a:ext uri="{FF2B5EF4-FFF2-40B4-BE49-F238E27FC236}">
                <a16:creationId xmlns:a16="http://schemas.microsoft.com/office/drawing/2014/main" id="{82DC96C8-5F28-C747-90BE-8F1254292310}"/>
              </a:ext>
            </a:extLst>
          </p:cNvPr>
          <p:cNvSpPr/>
          <p:nvPr/>
        </p:nvSpPr>
        <p:spPr>
          <a:xfrm>
            <a:off x="7893234" y="6204875"/>
            <a:ext cx="213939" cy="288000"/>
          </a:xfrm>
          <a:prstGeom prst="homePlate">
            <a:avLst/>
          </a:prstGeom>
          <a:solidFill>
            <a:schemeClr val="accent4">
              <a:lumMod val="60000"/>
              <a:lumOff val="40000"/>
            </a:schemeClr>
          </a:solidFill>
          <a:ln w="25400" cap="flat" cmpd="sng" algn="ctr">
            <a:solidFill>
              <a:schemeClr val="accent4">
                <a:lumMod val="60000"/>
                <a:lumOff val="40000"/>
              </a:schemeClr>
            </a:solidFill>
            <a:prstDash val="solid"/>
          </a:ln>
          <a:effectLst/>
        </p:spPr>
        <p:txBody>
          <a:bodyPr rtlCol="0" anchor="ctr"/>
          <a:lstStyle/>
          <a:p>
            <a:pPr algn="ctr" defTabSz="844083"/>
            <a:endParaRPr lang="ja-JP" altLang="en-US" sz="1292" kern="0">
              <a:solidFill>
                <a:srgbClr val="FFFFFF"/>
              </a:solidFill>
              <a:latin typeface="Meiryo UI" panose="020B0604030504040204" pitchFamily="50" charset="-128"/>
              <a:ea typeface="Meiryo UI" panose="020B0604030504040204" pitchFamily="50" charset="-128"/>
            </a:endParaRPr>
          </a:p>
        </p:txBody>
      </p:sp>
      <p:sp>
        <p:nvSpPr>
          <p:cNvPr id="10" name="矢印: 五方向 9">
            <a:extLst>
              <a:ext uri="{FF2B5EF4-FFF2-40B4-BE49-F238E27FC236}">
                <a16:creationId xmlns:a16="http://schemas.microsoft.com/office/drawing/2014/main" id="{A20331C6-2D13-F721-A7C2-405045314EBD}"/>
              </a:ext>
            </a:extLst>
          </p:cNvPr>
          <p:cNvSpPr/>
          <p:nvPr/>
        </p:nvSpPr>
        <p:spPr>
          <a:xfrm>
            <a:off x="7353846" y="5587845"/>
            <a:ext cx="537789" cy="288000"/>
          </a:xfrm>
          <a:prstGeom prst="homePlate">
            <a:avLst/>
          </a:prstGeom>
          <a:solidFill>
            <a:schemeClr val="accent4">
              <a:lumMod val="60000"/>
              <a:lumOff val="40000"/>
            </a:schemeClr>
          </a:solidFill>
          <a:ln w="25400" cap="flat" cmpd="sng" algn="ctr">
            <a:solidFill>
              <a:schemeClr val="accent4">
                <a:lumMod val="60000"/>
                <a:lumOff val="40000"/>
              </a:schemeClr>
            </a:solidFill>
            <a:prstDash val="solid"/>
          </a:ln>
          <a:effectLst/>
        </p:spPr>
        <p:txBody>
          <a:bodyPr rtlCol="0" anchor="ctr"/>
          <a:lstStyle/>
          <a:p>
            <a:pPr algn="ctr" defTabSz="844083"/>
            <a:endParaRPr lang="ja-JP" altLang="en-US" sz="1292" kern="0">
              <a:solidFill>
                <a:srgbClr val="FFFFFF"/>
              </a:solidFill>
              <a:latin typeface="Meiryo UI" panose="020B0604030504040204" pitchFamily="50" charset="-128"/>
              <a:ea typeface="Meiryo UI" panose="020B0604030504040204" pitchFamily="50" charset="-128"/>
            </a:endParaRPr>
          </a:p>
        </p:txBody>
      </p:sp>
      <p:sp>
        <p:nvSpPr>
          <p:cNvPr id="15" name="矢印: 五方向 14">
            <a:extLst>
              <a:ext uri="{FF2B5EF4-FFF2-40B4-BE49-F238E27FC236}">
                <a16:creationId xmlns:a16="http://schemas.microsoft.com/office/drawing/2014/main" id="{4F19C3CC-7C12-B260-8A60-B61B189D80FC}"/>
              </a:ext>
            </a:extLst>
          </p:cNvPr>
          <p:cNvSpPr/>
          <p:nvPr/>
        </p:nvSpPr>
        <p:spPr>
          <a:xfrm>
            <a:off x="2543588" y="3088476"/>
            <a:ext cx="767846" cy="288000"/>
          </a:xfrm>
          <a:prstGeom prst="homePlate">
            <a:avLst/>
          </a:prstGeom>
          <a:solidFill>
            <a:schemeClr val="accent4">
              <a:lumMod val="60000"/>
              <a:lumOff val="40000"/>
            </a:schemeClr>
          </a:solidFill>
          <a:ln w="25400" cap="flat" cmpd="sng" algn="ctr">
            <a:solidFill>
              <a:schemeClr val="accent4">
                <a:lumMod val="60000"/>
                <a:lumOff val="40000"/>
              </a:schemeClr>
            </a:solidFill>
            <a:prstDash val="solid"/>
          </a:ln>
          <a:effectLst/>
        </p:spPr>
        <p:txBody>
          <a:bodyPr rtlCol="0" anchor="ctr"/>
          <a:lstStyle/>
          <a:p>
            <a:pPr algn="ctr" defTabSz="844083"/>
            <a:endParaRPr lang="ja-JP" altLang="en-US" sz="1292" kern="0">
              <a:solidFill>
                <a:srgbClr val="FFFFFF"/>
              </a:solidFill>
              <a:latin typeface="Meiryo UI" panose="020B0604030504040204" pitchFamily="50" charset="-128"/>
              <a:ea typeface="Meiryo UI" panose="020B0604030504040204" pitchFamily="50" charset="-128"/>
            </a:endParaRPr>
          </a:p>
        </p:txBody>
      </p:sp>
      <p:sp>
        <p:nvSpPr>
          <p:cNvPr id="16" name="矢印: 五方向 15">
            <a:extLst>
              <a:ext uri="{FF2B5EF4-FFF2-40B4-BE49-F238E27FC236}">
                <a16:creationId xmlns:a16="http://schemas.microsoft.com/office/drawing/2014/main" id="{B84D7E0E-4206-83E0-39D2-1817658E23A2}"/>
              </a:ext>
            </a:extLst>
          </p:cNvPr>
          <p:cNvSpPr/>
          <p:nvPr/>
        </p:nvSpPr>
        <p:spPr>
          <a:xfrm>
            <a:off x="3091279" y="3708223"/>
            <a:ext cx="767846" cy="288000"/>
          </a:xfrm>
          <a:prstGeom prst="homePlate">
            <a:avLst/>
          </a:prstGeom>
          <a:solidFill>
            <a:schemeClr val="accent4">
              <a:lumMod val="60000"/>
              <a:lumOff val="40000"/>
            </a:schemeClr>
          </a:solidFill>
          <a:ln w="25400" cap="flat" cmpd="sng" algn="ctr">
            <a:solidFill>
              <a:schemeClr val="accent4">
                <a:lumMod val="60000"/>
                <a:lumOff val="40000"/>
              </a:schemeClr>
            </a:solidFill>
            <a:prstDash val="solid"/>
          </a:ln>
          <a:effectLst/>
        </p:spPr>
        <p:txBody>
          <a:bodyPr rtlCol="0" anchor="ctr"/>
          <a:lstStyle/>
          <a:p>
            <a:pPr algn="ctr" defTabSz="844083"/>
            <a:endParaRPr lang="ja-JP" altLang="en-US" sz="1292" kern="0">
              <a:solidFill>
                <a:srgbClr val="FFFFFF"/>
              </a:solidFill>
              <a:latin typeface="Meiryo UI" panose="020B0604030504040204" pitchFamily="50" charset="-128"/>
              <a:ea typeface="Meiryo UI" panose="020B0604030504040204" pitchFamily="50" charset="-128"/>
            </a:endParaRPr>
          </a:p>
        </p:txBody>
      </p:sp>
      <p:sp>
        <p:nvSpPr>
          <p:cNvPr id="17" name="矢印: 五方向 16">
            <a:extLst>
              <a:ext uri="{FF2B5EF4-FFF2-40B4-BE49-F238E27FC236}">
                <a16:creationId xmlns:a16="http://schemas.microsoft.com/office/drawing/2014/main" id="{791C4175-9352-CCF8-38CB-1B1839CE915F}"/>
              </a:ext>
            </a:extLst>
          </p:cNvPr>
          <p:cNvSpPr/>
          <p:nvPr/>
        </p:nvSpPr>
        <p:spPr>
          <a:xfrm>
            <a:off x="4949033" y="4334717"/>
            <a:ext cx="2359636" cy="288000"/>
          </a:xfrm>
          <a:prstGeom prst="homePlate">
            <a:avLst/>
          </a:prstGeom>
          <a:solidFill>
            <a:schemeClr val="accent4">
              <a:lumMod val="60000"/>
              <a:lumOff val="40000"/>
            </a:schemeClr>
          </a:solidFill>
          <a:ln w="25400" cap="flat" cmpd="sng" algn="ctr">
            <a:solidFill>
              <a:schemeClr val="accent4">
                <a:lumMod val="60000"/>
                <a:lumOff val="40000"/>
              </a:schemeClr>
            </a:solidFill>
            <a:prstDash val="solid"/>
          </a:ln>
          <a:effectLst/>
        </p:spPr>
        <p:txBody>
          <a:bodyPr rtlCol="0" anchor="ctr"/>
          <a:lstStyle/>
          <a:p>
            <a:pPr algn="ctr" defTabSz="844083"/>
            <a:endParaRPr lang="ja-JP" altLang="en-US" sz="1292" kern="0">
              <a:solidFill>
                <a:srgbClr val="FFFFFF"/>
              </a:solidFill>
              <a:latin typeface="Meiryo UI" panose="020B0604030504040204" pitchFamily="50" charset="-128"/>
              <a:ea typeface="Meiryo UI" panose="020B0604030504040204" pitchFamily="50" charset="-128"/>
            </a:endParaRPr>
          </a:p>
        </p:txBody>
      </p:sp>
      <p:sp>
        <p:nvSpPr>
          <p:cNvPr id="18" name="矢印: 五方向 17">
            <a:extLst>
              <a:ext uri="{FF2B5EF4-FFF2-40B4-BE49-F238E27FC236}">
                <a16:creationId xmlns:a16="http://schemas.microsoft.com/office/drawing/2014/main" id="{E8160524-1A37-359B-19D7-6ECECCECDB81}"/>
              </a:ext>
            </a:extLst>
          </p:cNvPr>
          <p:cNvSpPr/>
          <p:nvPr/>
        </p:nvSpPr>
        <p:spPr>
          <a:xfrm>
            <a:off x="4949033" y="4970877"/>
            <a:ext cx="2359636" cy="288000"/>
          </a:xfrm>
          <a:prstGeom prst="homePlate">
            <a:avLst/>
          </a:prstGeom>
          <a:solidFill>
            <a:schemeClr val="accent4">
              <a:lumMod val="60000"/>
              <a:lumOff val="40000"/>
            </a:schemeClr>
          </a:solidFill>
          <a:ln w="25400" cap="flat" cmpd="sng" algn="ctr">
            <a:solidFill>
              <a:schemeClr val="accent4">
                <a:lumMod val="60000"/>
                <a:lumOff val="40000"/>
              </a:schemeClr>
            </a:solidFill>
            <a:prstDash val="solid"/>
          </a:ln>
          <a:effectLst/>
        </p:spPr>
        <p:txBody>
          <a:bodyPr rtlCol="0" anchor="ctr"/>
          <a:lstStyle/>
          <a:p>
            <a:pPr algn="ctr" defTabSz="844083"/>
            <a:endParaRPr lang="ja-JP" altLang="en-US" sz="1292" kern="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7598009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3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solidFill>
          <a:srgbClr val="FFC000"/>
        </a:solidFill>
        <a:ln w="28575">
          <a:noFill/>
        </a:ln>
      </a:spPr>
      <a:bodyPr vertOverflow="overflow" horzOverflow="overflow" wrap="square" tIns="36000" bIns="36000" rtlCol="0" anchor="t">
        <a:noAutofit/>
      </a:bodyPr>
      <a:lstStyle>
        <a:defPPr algn="l">
          <a:defRPr kumimoji="1" sz="1000" dirty="0" smtClean="0">
            <a:latin typeface="Meiryo UI" panose="020B0604030504040204" pitchFamily="50" charset="-128"/>
            <a:ea typeface="Meiryo UI" panose="020B0604030504040204" pitchFamily="50" charset="-128"/>
            <a:cs typeface="メイリオ"/>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txDef>
      <a:spPr>
        <a:noFill/>
      </a:spPr>
      <a:bodyPr wrap="square" rtlCol="0">
        <a:spAutoFit/>
      </a:bodyPr>
      <a:lstStyle>
        <a:defPPr algn="l">
          <a:defRPr kumimoji="1" sz="1200" dirty="0">
            <a:latin typeface="Meiryo UI" panose="020B0604030504040204" pitchFamily="50" charset="-128"/>
            <a:ea typeface="Meiryo UI" panose="020B0604030504040204" pitchFamily="50" charset="-128"/>
          </a:defRPr>
        </a:defPPr>
      </a:lstStyle>
    </a:txDef>
  </a:objectDefaults>
  <a:extraClrSchemeLst/>
</a:theme>
</file>

<file path=ppt/theme/theme3.xml><?xml version="1.0" encoding="utf-8"?>
<a:theme xmlns:a="http://schemas.openxmlformats.org/drawingml/2006/main" name="24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solidFill>
          <a:srgbClr val="FFC000"/>
        </a:solidFill>
        <a:ln w="28575">
          <a:noFill/>
        </a:ln>
      </a:spPr>
      <a:bodyPr vertOverflow="overflow" horzOverflow="overflow" wrap="square" tIns="36000" bIns="36000" rtlCol="0" anchor="t">
        <a:noAutofit/>
      </a:bodyPr>
      <a:lstStyle>
        <a:defPPr algn="l">
          <a:defRPr kumimoji="1" sz="1000" dirty="0" smtClean="0">
            <a:latin typeface="Meiryo UI" panose="020B0604030504040204" pitchFamily="50" charset="-128"/>
            <a:ea typeface="Meiryo UI" panose="020B0604030504040204" pitchFamily="50" charset="-128"/>
            <a:cs typeface="メイリオ"/>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txDef>
      <a:spPr>
        <a:noFill/>
      </a:spPr>
      <a:bodyPr wrap="square" rtlCol="0">
        <a:spAutoFit/>
      </a:bodyPr>
      <a:lstStyle>
        <a:defPPr algn="l">
          <a:defRPr kumimoji="1" sz="1200" dirty="0">
            <a:latin typeface="Meiryo UI" panose="020B0604030504040204" pitchFamily="50" charset="-128"/>
            <a:ea typeface="Meiryo UI" panose="020B0604030504040204" pitchFamily="50" charset="-128"/>
          </a:defRPr>
        </a:defPPr>
      </a:lstStyle>
    </a:txDef>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9D36BB4CADE0F4C8679890D0918BEA0" ma:contentTypeVersion="13" ma:contentTypeDescription="新しいドキュメントを作成します。" ma:contentTypeScope="" ma:versionID="b1627f4d483209dadf6a74589c40da9e">
  <xsd:schema xmlns:xsd="http://www.w3.org/2001/XMLSchema" xmlns:xs="http://www.w3.org/2001/XMLSchema" xmlns:p="http://schemas.microsoft.com/office/2006/metadata/properties" xmlns:ns2="9c6a989b-2b0a-4c18-8378-bbfb8864f947" xmlns:ns3="2b418fda-cb48-4946-92db-0649da119eba" targetNamespace="http://schemas.microsoft.com/office/2006/metadata/properties" ma:root="true" ma:fieldsID="df6189f79b7cccbc76b878b5e16c0deb" ns2:_="" ns3:_="">
    <xsd:import namespace="9c6a989b-2b0a-4c18-8378-bbfb8864f947"/>
    <xsd:import namespace="2b418fda-cb48-4946-92db-0649da119eba"/>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6a989b-2b0a-4c18-8378-bbfb8864f947"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画像タグ" ma:readOnly="false" ma:fieldId="{5cf76f15-5ced-4ddc-b409-7134ff3c332f}" ma:taxonomyMulti="true" ma:sspId="7955d2f0-a900-4359-8397-90591313ac03"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b418fda-cb48-4946-92db-0649da119eba"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2dec09a-ccb8-47cf-a5cc-16bb456781f4}" ma:internalName="TaxCatchAll" ma:showField="CatchAllData" ma:web="2b418fda-cb48-4946-92db-0649da119eb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2b418fda-cb48-4946-92db-0649da119eba" xsi:nil="true"/>
    <lcf76f155ced4ddcb4097134ff3c332f xmlns="9c6a989b-2b0a-4c18-8378-bbfb8864f94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92BC2FD-CF47-433B-B1DD-DCBA4A3BBC88}">
  <ds:schemaRefs>
    <ds:schemaRef ds:uri="http://schemas.microsoft.com/sharepoint/v3/contenttype/forms"/>
  </ds:schemaRefs>
</ds:datastoreItem>
</file>

<file path=customXml/itemProps2.xml><?xml version="1.0" encoding="utf-8"?>
<ds:datastoreItem xmlns:ds="http://schemas.openxmlformats.org/officeDocument/2006/customXml" ds:itemID="{50D3B1DB-69AD-41E7-89C7-44F8884095C1}"/>
</file>

<file path=customXml/itemProps3.xml><?xml version="1.0" encoding="utf-8"?>
<ds:datastoreItem xmlns:ds="http://schemas.openxmlformats.org/officeDocument/2006/customXml" ds:itemID="{6D9CF88B-4D0D-4BEA-B741-8AD39DECACF1}">
  <ds:schemaRefs>
    <ds:schemaRef ds:uri="http://purl.org/dc/dcmitype/"/>
    <ds:schemaRef ds:uri="50f7a5e1-1e6f-42f9-a72c-d1d311e80236"/>
    <ds:schemaRef ds:uri="http://purl.org/dc/terms/"/>
    <ds:schemaRef ds:uri="http://schemas.microsoft.com/office/2006/documentManagement/types"/>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216</TotalTime>
  <Words>1509</Words>
  <Application>Microsoft Office PowerPoint</Application>
  <PresentationFormat>画面に合わせる (4:3)</PresentationFormat>
  <Paragraphs>279</Paragraphs>
  <Slides>10</Slides>
  <Notes>2</Notes>
  <HiddenSlides>0</HiddenSlides>
  <MMClips>0</MMClips>
  <ScaleCrop>false</ScaleCrop>
  <HeadingPairs>
    <vt:vector size="8" baseType="variant">
      <vt:variant>
        <vt:lpstr>使用されているフォント</vt:lpstr>
      </vt:variant>
      <vt:variant>
        <vt:i4>7</vt:i4>
      </vt:variant>
      <vt:variant>
        <vt:lpstr>テーマ</vt:lpstr>
      </vt:variant>
      <vt:variant>
        <vt:i4>3</vt:i4>
      </vt:variant>
      <vt:variant>
        <vt:lpstr>埋め込まれた OLE サーバー</vt:lpstr>
      </vt:variant>
      <vt:variant>
        <vt:i4>1</vt:i4>
      </vt:variant>
      <vt:variant>
        <vt:lpstr>スライド タイトル</vt:lpstr>
      </vt:variant>
      <vt:variant>
        <vt:i4>10</vt:i4>
      </vt:variant>
    </vt:vector>
  </HeadingPairs>
  <TitlesOfParts>
    <vt:vector size="21" baseType="lpstr">
      <vt:lpstr>HGP創英角ｺﾞｼｯｸUB</vt:lpstr>
      <vt:lpstr>Meiryo UI</vt:lpstr>
      <vt:lpstr>游ゴシック</vt:lpstr>
      <vt:lpstr>Arial</vt:lpstr>
      <vt:lpstr>Calibri</vt:lpstr>
      <vt:lpstr>EYInterstate</vt:lpstr>
      <vt:lpstr>EYInterstate Light</vt:lpstr>
      <vt:lpstr>Office テーマ</vt:lpstr>
      <vt:lpstr>23_標準デザイン</vt:lpstr>
      <vt:lpstr>24_標準デザイン</vt:lpstr>
      <vt:lpstr>think-cell スライド</vt:lpstr>
      <vt:lpstr>PowerPoint プレゼンテーション</vt:lpstr>
      <vt:lpstr>様式2別紙：物流DX推進実証計画</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Mirena Kimura</cp:lastModifiedBy>
  <cp:revision>1</cp:revision>
  <dcterms:created xsi:type="dcterms:W3CDTF">2024-05-15T01:49:06Z</dcterms:created>
  <dcterms:modified xsi:type="dcterms:W3CDTF">2025-05-30T01:14:33Z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xd_ProgID">
    <vt:lpwstr/>
  </property>
  <property fmtid="{D5CDD505-2E9C-101B-9397-08002B2CF9AE}" pid="3" name="MediaServiceImageTags">
    <vt:lpwstr/>
  </property>
  <property fmtid="{D5CDD505-2E9C-101B-9397-08002B2CF9AE}" pid="4" name="ContentTypeId">
    <vt:lpwstr>0x01010079D36BB4CADE0F4C8679890D0918BEA0</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bool>false</vt:bool>
  </property>
  <property fmtid="{D5CDD505-2E9C-101B-9397-08002B2CF9AE}" pid="10" name="Order">
    <vt:r8>484400</vt:r8>
  </property>
  <property fmtid="{D5CDD505-2E9C-101B-9397-08002B2CF9AE}" pid="11" name="SharedWithUsers">
    <vt:lpwstr>26;#Kairi Suzuki</vt:lpwstr>
  </property>
</Properties>
</file>